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00.jpg" ContentType="image/jpg"/>
  <Override PartName="/ppt/media/image101.jpg" ContentType="image/jpg"/>
  <Override PartName="/ppt/media/image102.jpg" ContentType="image/jpg"/>
  <Override PartName="/ppt/media/image103.jpg" ContentType="image/jpg"/>
  <Override PartName="/ppt/media/image104.jpg" ContentType="image/jpg"/>
  <Override PartName="/ppt/media/image105.jpg" ContentType="image/jpg"/>
  <Override PartName="/ppt/media/image106.jpg" ContentType="image/jpg"/>
  <Override PartName="/ppt/media/image107.jpg" ContentType="image/jpg"/>
  <Override PartName="/ppt/media/image108.jpg" ContentType="image/jpg"/>
  <Override PartName="/ppt/media/image109.jpg" ContentType="image/jpg"/>
  <Override PartName="/ppt/media/image110.jpg" ContentType="image/jpg"/>
  <Override PartName="/ppt/media/image111.jpg" ContentType="image/jpg"/>
  <Override PartName="/ppt/media/image112.jpg" ContentType="image/jpg"/>
  <Override PartName="/ppt/media/image113.jpg" ContentType="image/jpg"/>
  <Override PartName="/ppt/media/image114.jpg" ContentType="image/jpg"/>
  <Override PartName="/ppt/media/image115.jpg" ContentType="image/jpg"/>
  <Override PartName="/ppt/media/image116.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7" r:id="rId2"/>
  </p:sldMasterIdLst>
  <p:notesMasterIdLst>
    <p:notesMasterId r:id="rId59"/>
  </p:notesMasterIdLst>
  <p:handoutMasterIdLst>
    <p:handoutMasterId r:id="rId60"/>
  </p:handoutMasterIdLst>
  <p:sldIdLst>
    <p:sldId id="564" r:id="rId3"/>
    <p:sldId id="574" r:id="rId4"/>
    <p:sldId id="575" r:id="rId5"/>
    <p:sldId id="726" r:id="rId6"/>
    <p:sldId id="577" r:id="rId7"/>
    <p:sldId id="579" r:id="rId8"/>
    <p:sldId id="604" r:id="rId9"/>
    <p:sldId id="578" r:id="rId10"/>
    <p:sldId id="581" r:id="rId11"/>
    <p:sldId id="584" r:id="rId12"/>
    <p:sldId id="605" r:id="rId13"/>
    <p:sldId id="576" r:id="rId14"/>
    <p:sldId id="729" r:id="rId15"/>
    <p:sldId id="734" r:id="rId16"/>
    <p:sldId id="601" r:id="rId17"/>
    <p:sldId id="589" r:id="rId18"/>
    <p:sldId id="593" r:id="rId19"/>
    <p:sldId id="596" r:id="rId20"/>
    <p:sldId id="598" r:id="rId21"/>
    <p:sldId id="586" r:id="rId22"/>
    <p:sldId id="608" r:id="rId23"/>
    <p:sldId id="609" r:id="rId24"/>
    <p:sldId id="730" r:id="rId25"/>
    <p:sldId id="731" r:id="rId26"/>
    <p:sldId id="284" r:id="rId27"/>
    <p:sldId id="274" r:id="rId28"/>
    <p:sldId id="277" r:id="rId29"/>
    <p:sldId id="294" r:id="rId30"/>
    <p:sldId id="303" r:id="rId31"/>
    <p:sldId id="317" r:id="rId32"/>
    <p:sldId id="324" r:id="rId33"/>
    <p:sldId id="338" r:id="rId34"/>
    <p:sldId id="320" r:id="rId35"/>
    <p:sldId id="735" r:id="rId36"/>
    <p:sldId id="268" r:id="rId37"/>
    <p:sldId id="269" r:id="rId38"/>
    <p:sldId id="270" r:id="rId39"/>
    <p:sldId id="271" r:id="rId40"/>
    <p:sldId id="272" r:id="rId41"/>
    <p:sldId id="273" r:id="rId42"/>
    <p:sldId id="737" r:id="rId43"/>
    <p:sldId id="275" r:id="rId44"/>
    <p:sldId id="276" r:id="rId45"/>
    <p:sldId id="738" r:id="rId46"/>
    <p:sldId id="278" r:id="rId47"/>
    <p:sldId id="279" r:id="rId48"/>
    <p:sldId id="280" r:id="rId49"/>
    <p:sldId id="281" r:id="rId50"/>
    <p:sldId id="282" r:id="rId51"/>
    <p:sldId id="283" r:id="rId52"/>
    <p:sldId id="739" r:id="rId53"/>
    <p:sldId id="285" r:id="rId54"/>
    <p:sldId id="732" r:id="rId55"/>
    <p:sldId id="733" r:id="rId56"/>
    <p:sldId id="736" r:id="rId57"/>
    <p:sldId id="559" r:id="rId58"/>
  </p:sldIdLst>
  <p:sldSz cx="12192000" cy="6858000"/>
  <p:notesSz cx="7099300" cy="1023461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nduranga Mattu" initials="P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5F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97" autoAdjust="0"/>
    <p:restoredTop sz="50000" autoAdjust="0"/>
  </p:normalViewPr>
  <p:slideViewPr>
    <p:cSldViewPr snapToGrid="0" snapToObjects="1">
      <p:cViewPr varScale="1">
        <p:scale>
          <a:sx n="90" d="100"/>
          <a:sy n="90" d="100"/>
        </p:scale>
        <p:origin x="232" y="272"/>
      </p:cViewPr>
      <p:guideLst>
        <p:guide orient="horz" pos="2160"/>
        <p:guide pos="384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50" d="100"/>
          <a:sy n="50" d="100"/>
        </p:scale>
        <p:origin x="-2970" y="-96"/>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commentAuthors" Target="commentAuthor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64E87D-1AB8-4FC8-BB4A-BB04402DC3EF}" type="doc">
      <dgm:prSet loTypeId="urn:microsoft.com/office/officeart/2005/8/layout/matrix1" loCatId="matrix" qsTypeId="urn:microsoft.com/office/officeart/2005/8/quickstyle/simple1" qsCatId="simple" csTypeId="urn:microsoft.com/office/officeart/2005/8/colors/colorful3" csCatId="colorful" phldr="1"/>
      <dgm:spPr/>
      <dgm:t>
        <a:bodyPr/>
        <a:lstStyle/>
        <a:p>
          <a:endParaRPr lang="fr-FR"/>
        </a:p>
      </dgm:t>
    </dgm:pt>
    <dgm:pt modelId="{541F35C0-2AE6-4CF5-986B-AA8695C0E17A}">
      <dgm:prSet phldrT="[Texte]" custT="1"/>
      <dgm:spPr/>
      <dgm:t>
        <a:bodyPr/>
        <a:lstStyle/>
        <a:p>
          <a:r>
            <a:rPr lang="fr-FR" sz="2800" dirty="0">
              <a:solidFill>
                <a:srgbClr val="7030A0"/>
              </a:solidFill>
              <a:latin typeface="Cooper Black" panose="0208090404030B020404" pitchFamily="18" charset="0"/>
            </a:rPr>
            <a:t>CORAL MEDIA</a:t>
          </a:r>
        </a:p>
      </dgm:t>
    </dgm:pt>
    <dgm:pt modelId="{1B2A9574-C0B4-4747-A9BD-55877CE9B853}" type="parTrans" cxnId="{5E0ABB4E-3FEB-4C76-8D9C-01EC68D07B98}">
      <dgm:prSet/>
      <dgm:spPr/>
      <dgm:t>
        <a:bodyPr/>
        <a:lstStyle/>
        <a:p>
          <a:endParaRPr lang="fr-FR"/>
        </a:p>
      </dgm:t>
    </dgm:pt>
    <dgm:pt modelId="{D9117D8E-35F1-4E59-9EC7-77BCCFA3AAB4}" type="sibTrans" cxnId="{5E0ABB4E-3FEB-4C76-8D9C-01EC68D07B98}">
      <dgm:prSet/>
      <dgm:spPr/>
      <dgm:t>
        <a:bodyPr/>
        <a:lstStyle/>
        <a:p>
          <a:endParaRPr lang="fr-FR"/>
        </a:p>
      </dgm:t>
    </dgm:pt>
    <dgm:pt modelId="{E1FF314B-D0F1-430C-87D2-5A563510E1E2}">
      <dgm:prSet phldrT="[Texte]" custT="1"/>
      <dgm:spPr/>
      <dgm:t>
        <a:bodyPr/>
        <a:lstStyle/>
        <a:p>
          <a:r>
            <a:rPr lang="fr-FR" sz="2800" dirty="0">
              <a:latin typeface="Cooper Black" panose="0208090404030B020404" pitchFamily="18" charset="0"/>
            </a:rPr>
            <a:t>Gestion Media</a:t>
          </a:r>
        </a:p>
      </dgm:t>
    </dgm:pt>
    <dgm:pt modelId="{5497D70C-A296-4980-A64A-528BDEDF2444}" type="parTrans" cxnId="{EA313A4E-A60B-4063-A858-E9779A557D2C}">
      <dgm:prSet/>
      <dgm:spPr/>
      <dgm:t>
        <a:bodyPr/>
        <a:lstStyle/>
        <a:p>
          <a:endParaRPr lang="fr-FR"/>
        </a:p>
      </dgm:t>
    </dgm:pt>
    <dgm:pt modelId="{061AD840-0C3A-41EF-B1D7-BEAFE2F8732C}" type="sibTrans" cxnId="{EA313A4E-A60B-4063-A858-E9779A557D2C}">
      <dgm:prSet/>
      <dgm:spPr/>
      <dgm:t>
        <a:bodyPr/>
        <a:lstStyle/>
        <a:p>
          <a:endParaRPr lang="fr-FR"/>
        </a:p>
      </dgm:t>
    </dgm:pt>
    <dgm:pt modelId="{A9A3E127-1282-4AC2-B4D7-8E8DA1E06B08}">
      <dgm:prSet phldrT="[Texte]" custT="1"/>
      <dgm:spPr/>
      <dgm:t>
        <a:bodyPr/>
        <a:lstStyle/>
        <a:p>
          <a:r>
            <a:rPr lang="fr-FR" sz="2800" dirty="0">
              <a:latin typeface="Cooper Black" panose="0208090404030B020404" pitchFamily="18" charset="0"/>
            </a:rPr>
            <a:t>Monitoring Media </a:t>
          </a:r>
        </a:p>
      </dgm:t>
    </dgm:pt>
    <dgm:pt modelId="{0FFD92D1-0950-4FFB-99A6-31F17785615A}" type="parTrans" cxnId="{AFE795D9-438E-4B31-9167-F453F69B52C6}">
      <dgm:prSet/>
      <dgm:spPr/>
      <dgm:t>
        <a:bodyPr/>
        <a:lstStyle/>
        <a:p>
          <a:endParaRPr lang="fr-FR"/>
        </a:p>
      </dgm:t>
    </dgm:pt>
    <dgm:pt modelId="{F2BFAFEC-1728-4C6D-90AD-D6DE47C0CD28}" type="sibTrans" cxnId="{AFE795D9-438E-4B31-9167-F453F69B52C6}">
      <dgm:prSet/>
      <dgm:spPr/>
      <dgm:t>
        <a:bodyPr/>
        <a:lstStyle/>
        <a:p>
          <a:endParaRPr lang="fr-FR"/>
        </a:p>
      </dgm:t>
    </dgm:pt>
    <dgm:pt modelId="{0B699678-A97B-468D-BD97-0672DC1AFFC2}">
      <dgm:prSet phldrT="[Texte]" custT="1"/>
      <dgm:spPr/>
      <dgm:t>
        <a:bodyPr/>
        <a:lstStyle/>
        <a:p>
          <a:endParaRPr lang="fr-FR" sz="2800" dirty="0">
            <a:latin typeface="Cooper Black" panose="0208090404030B020404" pitchFamily="18" charset="0"/>
          </a:endParaRPr>
        </a:p>
      </dgm:t>
    </dgm:pt>
    <dgm:pt modelId="{05F2AE5F-5222-46CA-8970-90B1E4582331}" type="parTrans" cxnId="{A1900D96-3CA2-4309-A234-1020334E9B30}">
      <dgm:prSet/>
      <dgm:spPr/>
      <dgm:t>
        <a:bodyPr/>
        <a:lstStyle/>
        <a:p>
          <a:endParaRPr lang="fr-FR"/>
        </a:p>
      </dgm:t>
    </dgm:pt>
    <dgm:pt modelId="{1B83D608-FF25-44D0-9256-BC1EAAF6B99D}" type="sibTrans" cxnId="{A1900D96-3CA2-4309-A234-1020334E9B30}">
      <dgm:prSet/>
      <dgm:spPr/>
      <dgm:t>
        <a:bodyPr/>
        <a:lstStyle/>
        <a:p>
          <a:endParaRPr lang="fr-FR"/>
        </a:p>
      </dgm:t>
    </dgm:pt>
    <dgm:pt modelId="{162DAE1E-7A49-465F-8BBA-7AB109438BD6}">
      <dgm:prSet phldrT="[Texte]" custT="1"/>
      <dgm:spPr/>
      <dgm:t>
        <a:bodyPr/>
        <a:lstStyle/>
        <a:p>
          <a:endParaRPr lang="fr-FR" sz="2800" dirty="0">
            <a:latin typeface="Cooper Black" panose="0208090404030B020404" pitchFamily="18" charset="0"/>
          </a:endParaRPr>
        </a:p>
      </dgm:t>
    </dgm:pt>
    <dgm:pt modelId="{60CCB9A2-BF9C-4D91-A906-A23C622BE946}" type="parTrans" cxnId="{F9289C72-AF40-4D06-AEE7-F3D401FCEF8C}">
      <dgm:prSet/>
      <dgm:spPr/>
      <dgm:t>
        <a:bodyPr/>
        <a:lstStyle/>
        <a:p>
          <a:endParaRPr lang="fr-FR"/>
        </a:p>
      </dgm:t>
    </dgm:pt>
    <dgm:pt modelId="{68AE0D68-6D73-488F-B9E1-9937A8B9E840}" type="sibTrans" cxnId="{F9289C72-AF40-4D06-AEE7-F3D401FCEF8C}">
      <dgm:prSet/>
      <dgm:spPr/>
      <dgm:t>
        <a:bodyPr/>
        <a:lstStyle/>
        <a:p>
          <a:endParaRPr lang="fr-FR"/>
        </a:p>
      </dgm:t>
    </dgm:pt>
    <dgm:pt modelId="{F200BD00-4425-427D-B7E4-F03B075E3FFA}" type="pres">
      <dgm:prSet presAssocID="{1D64E87D-1AB8-4FC8-BB4A-BB04402DC3EF}" presName="diagram" presStyleCnt="0">
        <dgm:presLayoutVars>
          <dgm:chMax val="1"/>
          <dgm:dir/>
          <dgm:animLvl val="ctr"/>
          <dgm:resizeHandles val="exact"/>
        </dgm:presLayoutVars>
      </dgm:prSet>
      <dgm:spPr/>
    </dgm:pt>
    <dgm:pt modelId="{4988627D-49F1-464D-8667-F1D801AF3DE3}" type="pres">
      <dgm:prSet presAssocID="{1D64E87D-1AB8-4FC8-BB4A-BB04402DC3EF}" presName="matrix" presStyleCnt="0"/>
      <dgm:spPr/>
    </dgm:pt>
    <dgm:pt modelId="{1DB4BEF3-8244-4D1C-8580-12893650A69F}" type="pres">
      <dgm:prSet presAssocID="{1D64E87D-1AB8-4FC8-BB4A-BB04402DC3EF}" presName="tile1" presStyleLbl="node1" presStyleIdx="0" presStyleCnt="4" custLinFactNeighborX="-70198" custLinFactNeighborY="-832"/>
      <dgm:spPr/>
    </dgm:pt>
    <dgm:pt modelId="{31DE5E67-E0FC-4A6F-939A-0652579B4042}" type="pres">
      <dgm:prSet presAssocID="{1D64E87D-1AB8-4FC8-BB4A-BB04402DC3EF}" presName="tile1text" presStyleLbl="node1" presStyleIdx="0" presStyleCnt="4">
        <dgm:presLayoutVars>
          <dgm:chMax val="0"/>
          <dgm:chPref val="0"/>
          <dgm:bulletEnabled val="1"/>
        </dgm:presLayoutVars>
      </dgm:prSet>
      <dgm:spPr/>
    </dgm:pt>
    <dgm:pt modelId="{F581709D-80CF-4245-8079-5FEF05FD5CE9}" type="pres">
      <dgm:prSet presAssocID="{1D64E87D-1AB8-4FC8-BB4A-BB04402DC3EF}" presName="tile2" presStyleLbl="node1" presStyleIdx="1" presStyleCnt="4"/>
      <dgm:spPr/>
    </dgm:pt>
    <dgm:pt modelId="{90E810C7-4B26-4B92-A74D-FD09DC85615A}" type="pres">
      <dgm:prSet presAssocID="{1D64E87D-1AB8-4FC8-BB4A-BB04402DC3EF}" presName="tile2text" presStyleLbl="node1" presStyleIdx="1" presStyleCnt="4">
        <dgm:presLayoutVars>
          <dgm:chMax val="0"/>
          <dgm:chPref val="0"/>
          <dgm:bulletEnabled val="1"/>
        </dgm:presLayoutVars>
      </dgm:prSet>
      <dgm:spPr/>
    </dgm:pt>
    <dgm:pt modelId="{B3AFCFDD-C07A-4207-BBFE-896548EE4076}" type="pres">
      <dgm:prSet presAssocID="{1D64E87D-1AB8-4FC8-BB4A-BB04402DC3EF}" presName="tile3" presStyleLbl="node1" presStyleIdx="2" presStyleCnt="4"/>
      <dgm:spPr/>
    </dgm:pt>
    <dgm:pt modelId="{07BAADD9-23FE-4C6E-B9D9-A3BB0D651835}" type="pres">
      <dgm:prSet presAssocID="{1D64E87D-1AB8-4FC8-BB4A-BB04402DC3EF}" presName="tile3text" presStyleLbl="node1" presStyleIdx="2" presStyleCnt="4">
        <dgm:presLayoutVars>
          <dgm:chMax val="0"/>
          <dgm:chPref val="0"/>
          <dgm:bulletEnabled val="1"/>
        </dgm:presLayoutVars>
      </dgm:prSet>
      <dgm:spPr/>
    </dgm:pt>
    <dgm:pt modelId="{E589C6D7-CAEA-4D84-B62E-C0267F5B98E7}" type="pres">
      <dgm:prSet presAssocID="{1D64E87D-1AB8-4FC8-BB4A-BB04402DC3EF}" presName="tile4" presStyleLbl="node1" presStyleIdx="3" presStyleCnt="4" custLinFactNeighborY="0"/>
      <dgm:spPr/>
    </dgm:pt>
    <dgm:pt modelId="{118DCB7D-3FF9-44FD-8576-199B7407C851}" type="pres">
      <dgm:prSet presAssocID="{1D64E87D-1AB8-4FC8-BB4A-BB04402DC3EF}" presName="tile4text" presStyleLbl="node1" presStyleIdx="3" presStyleCnt="4">
        <dgm:presLayoutVars>
          <dgm:chMax val="0"/>
          <dgm:chPref val="0"/>
          <dgm:bulletEnabled val="1"/>
        </dgm:presLayoutVars>
      </dgm:prSet>
      <dgm:spPr/>
    </dgm:pt>
    <dgm:pt modelId="{AE3E3F00-4A36-4F1F-B815-6F534A1F1B16}" type="pres">
      <dgm:prSet presAssocID="{1D64E87D-1AB8-4FC8-BB4A-BB04402DC3EF}" presName="centerTile" presStyleLbl="fgShp" presStyleIdx="0" presStyleCnt="1">
        <dgm:presLayoutVars>
          <dgm:chMax val="0"/>
          <dgm:chPref val="0"/>
        </dgm:presLayoutVars>
      </dgm:prSet>
      <dgm:spPr/>
    </dgm:pt>
  </dgm:ptLst>
  <dgm:cxnLst>
    <dgm:cxn modelId="{A530C22A-DCA5-4C1A-94C2-4994ED78E313}" type="presOf" srcId="{541F35C0-2AE6-4CF5-986B-AA8695C0E17A}" destId="{AE3E3F00-4A36-4F1F-B815-6F534A1F1B16}" srcOrd="0" destOrd="0" presId="urn:microsoft.com/office/officeart/2005/8/layout/matrix1"/>
    <dgm:cxn modelId="{9B317142-BAC7-48D0-BAF5-5A9E8B4BFEB8}" type="presOf" srcId="{0B699678-A97B-468D-BD97-0672DC1AFFC2}" destId="{B3AFCFDD-C07A-4207-BBFE-896548EE4076}" srcOrd="0" destOrd="0" presId="urn:microsoft.com/office/officeart/2005/8/layout/matrix1"/>
    <dgm:cxn modelId="{EA313A4E-A60B-4063-A858-E9779A557D2C}" srcId="{541F35C0-2AE6-4CF5-986B-AA8695C0E17A}" destId="{E1FF314B-D0F1-430C-87D2-5A563510E1E2}" srcOrd="0" destOrd="0" parTransId="{5497D70C-A296-4980-A64A-528BDEDF2444}" sibTransId="{061AD840-0C3A-41EF-B1D7-BEAFE2F8732C}"/>
    <dgm:cxn modelId="{5E0ABB4E-3FEB-4C76-8D9C-01EC68D07B98}" srcId="{1D64E87D-1AB8-4FC8-BB4A-BB04402DC3EF}" destId="{541F35C0-2AE6-4CF5-986B-AA8695C0E17A}" srcOrd="0" destOrd="0" parTransId="{1B2A9574-C0B4-4747-A9BD-55877CE9B853}" sibTransId="{D9117D8E-35F1-4E59-9EC7-77BCCFA3AAB4}"/>
    <dgm:cxn modelId="{178D7267-448F-4E44-B8DC-8CBD8761C632}" type="presOf" srcId="{1D64E87D-1AB8-4FC8-BB4A-BB04402DC3EF}" destId="{F200BD00-4425-427D-B7E4-F03B075E3FFA}" srcOrd="0" destOrd="0" presId="urn:microsoft.com/office/officeart/2005/8/layout/matrix1"/>
    <dgm:cxn modelId="{F9289C72-AF40-4D06-AEE7-F3D401FCEF8C}" srcId="{541F35C0-2AE6-4CF5-986B-AA8695C0E17A}" destId="{162DAE1E-7A49-465F-8BBA-7AB109438BD6}" srcOrd="3" destOrd="0" parTransId="{60CCB9A2-BF9C-4D91-A906-A23C622BE946}" sibTransId="{68AE0D68-6D73-488F-B9E1-9937A8B9E840}"/>
    <dgm:cxn modelId="{287ADA72-2146-4785-843E-E38FE1BDBA7C}" type="presOf" srcId="{E1FF314B-D0F1-430C-87D2-5A563510E1E2}" destId="{1DB4BEF3-8244-4D1C-8580-12893650A69F}" srcOrd="0" destOrd="0" presId="urn:microsoft.com/office/officeart/2005/8/layout/matrix1"/>
    <dgm:cxn modelId="{30948886-D896-4C6D-BC4D-7ED08853FB1F}" type="presOf" srcId="{E1FF314B-D0F1-430C-87D2-5A563510E1E2}" destId="{31DE5E67-E0FC-4A6F-939A-0652579B4042}" srcOrd="1" destOrd="0" presId="urn:microsoft.com/office/officeart/2005/8/layout/matrix1"/>
    <dgm:cxn modelId="{44896B8B-E977-45E1-99A7-FD5E82176F61}" type="presOf" srcId="{A9A3E127-1282-4AC2-B4D7-8E8DA1E06B08}" destId="{90E810C7-4B26-4B92-A74D-FD09DC85615A}" srcOrd="1" destOrd="0" presId="urn:microsoft.com/office/officeart/2005/8/layout/matrix1"/>
    <dgm:cxn modelId="{2F791992-77B2-4104-BD79-E8AD56EBFEE3}" type="presOf" srcId="{A9A3E127-1282-4AC2-B4D7-8E8DA1E06B08}" destId="{F581709D-80CF-4245-8079-5FEF05FD5CE9}" srcOrd="0" destOrd="0" presId="urn:microsoft.com/office/officeart/2005/8/layout/matrix1"/>
    <dgm:cxn modelId="{A1900D96-3CA2-4309-A234-1020334E9B30}" srcId="{541F35C0-2AE6-4CF5-986B-AA8695C0E17A}" destId="{0B699678-A97B-468D-BD97-0672DC1AFFC2}" srcOrd="2" destOrd="0" parTransId="{05F2AE5F-5222-46CA-8970-90B1E4582331}" sibTransId="{1B83D608-FF25-44D0-9256-BC1EAAF6B99D}"/>
    <dgm:cxn modelId="{7232A2CF-C815-45F6-A830-373BFCE0FAF5}" type="presOf" srcId="{162DAE1E-7A49-465F-8BBA-7AB109438BD6}" destId="{E589C6D7-CAEA-4D84-B62E-C0267F5B98E7}" srcOrd="0" destOrd="0" presId="urn:microsoft.com/office/officeart/2005/8/layout/matrix1"/>
    <dgm:cxn modelId="{AFE795D9-438E-4B31-9167-F453F69B52C6}" srcId="{541F35C0-2AE6-4CF5-986B-AA8695C0E17A}" destId="{A9A3E127-1282-4AC2-B4D7-8E8DA1E06B08}" srcOrd="1" destOrd="0" parTransId="{0FFD92D1-0950-4FFB-99A6-31F17785615A}" sibTransId="{F2BFAFEC-1728-4C6D-90AD-D6DE47C0CD28}"/>
    <dgm:cxn modelId="{70D364DA-30F7-4BCE-A4B8-29606C2B42DD}" type="presOf" srcId="{0B699678-A97B-468D-BD97-0672DC1AFFC2}" destId="{07BAADD9-23FE-4C6E-B9D9-A3BB0D651835}" srcOrd="1" destOrd="0" presId="urn:microsoft.com/office/officeart/2005/8/layout/matrix1"/>
    <dgm:cxn modelId="{C3F429E2-8B57-4362-BBA9-A68404DCC0FC}" type="presOf" srcId="{162DAE1E-7A49-465F-8BBA-7AB109438BD6}" destId="{118DCB7D-3FF9-44FD-8576-199B7407C851}" srcOrd="1" destOrd="0" presId="urn:microsoft.com/office/officeart/2005/8/layout/matrix1"/>
    <dgm:cxn modelId="{C564290E-C016-4B8E-9D69-9A7CF38F8354}" type="presParOf" srcId="{F200BD00-4425-427D-B7E4-F03B075E3FFA}" destId="{4988627D-49F1-464D-8667-F1D801AF3DE3}" srcOrd="0" destOrd="0" presId="urn:microsoft.com/office/officeart/2005/8/layout/matrix1"/>
    <dgm:cxn modelId="{A3580E97-D96F-4494-BB51-366278ED01DB}" type="presParOf" srcId="{4988627D-49F1-464D-8667-F1D801AF3DE3}" destId="{1DB4BEF3-8244-4D1C-8580-12893650A69F}" srcOrd="0" destOrd="0" presId="urn:microsoft.com/office/officeart/2005/8/layout/matrix1"/>
    <dgm:cxn modelId="{07FD13C8-A6D2-4BA3-994F-CD835389D91B}" type="presParOf" srcId="{4988627D-49F1-464D-8667-F1D801AF3DE3}" destId="{31DE5E67-E0FC-4A6F-939A-0652579B4042}" srcOrd="1" destOrd="0" presId="urn:microsoft.com/office/officeart/2005/8/layout/matrix1"/>
    <dgm:cxn modelId="{1770256F-116D-427D-8454-29F05F4D2EEC}" type="presParOf" srcId="{4988627D-49F1-464D-8667-F1D801AF3DE3}" destId="{F581709D-80CF-4245-8079-5FEF05FD5CE9}" srcOrd="2" destOrd="0" presId="urn:microsoft.com/office/officeart/2005/8/layout/matrix1"/>
    <dgm:cxn modelId="{9848C1A8-D533-4F3E-B02D-24CCABE44E97}" type="presParOf" srcId="{4988627D-49F1-464D-8667-F1D801AF3DE3}" destId="{90E810C7-4B26-4B92-A74D-FD09DC85615A}" srcOrd="3" destOrd="0" presId="urn:microsoft.com/office/officeart/2005/8/layout/matrix1"/>
    <dgm:cxn modelId="{5FDB280A-11A3-4CA2-9291-CA6EDEB4FE4F}" type="presParOf" srcId="{4988627D-49F1-464D-8667-F1D801AF3DE3}" destId="{B3AFCFDD-C07A-4207-BBFE-896548EE4076}" srcOrd="4" destOrd="0" presId="urn:microsoft.com/office/officeart/2005/8/layout/matrix1"/>
    <dgm:cxn modelId="{022F054B-E924-4E95-A238-B636E24B5ABA}" type="presParOf" srcId="{4988627D-49F1-464D-8667-F1D801AF3DE3}" destId="{07BAADD9-23FE-4C6E-B9D9-A3BB0D651835}" srcOrd="5" destOrd="0" presId="urn:microsoft.com/office/officeart/2005/8/layout/matrix1"/>
    <dgm:cxn modelId="{1CA6AB20-4998-41AF-AD59-7B974814D248}" type="presParOf" srcId="{4988627D-49F1-464D-8667-F1D801AF3DE3}" destId="{E589C6D7-CAEA-4D84-B62E-C0267F5B98E7}" srcOrd="6" destOrd="0" presId="urn:microsoft.com/office/officeart/2005/8/layout/matrix1"/>
    <dgm:cxn modelId="{6807BCD4-4647-42C8-8DC5-B2095A9BCCE3}" type="presParOf" srcId="{4988627D-49F1-464D-8667-F1D801AF3DE3}" destId="{118DCB7D-3FF9-44FD-8576-199B7407C851}" srcOrd="7" destOrd="0" presId="urn:microsoft.com/office/officeart/2005/8/layout/matrix1"/>
    <dgm:cxn modelId="{E566B7FE-2A2A-4264-9BAB-90EA18F5D3EB}" type="presParOf" srcId="{F200BD00-4425-427D-B7E4-F03B075E3FFA}" destId="{AE3E3F00-4A36-4F1F-B815-6F534A1F1B1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4BEF3-8244-4D1C-8580-12893650A69F}">
      <dsp:nvSpPr>
        <dsp:cNvPr id="0" name=""/>
        <dsp:cNvSpPr/>
      </dsp:nvSpPr>
      <dsp:spPr>
        <a:xfrm rot="16200000">
          <a:off x="848178" y="-848178"/>
          <a:ext cx="2001109" cy="3697466"/>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kern="1200" dirty="0">
              <a:latin typeface="Cooper Black" panose="0208090404030B020404" pitchFamily="18" charset="0"/>
            </a:rPr>
            <a:t>Gestion Media</a:t>
          </a:r>
        </a:p>
      </dsp:txBody>
      <dsp:txXfrm rot="5400000">
        <a:off x="-1" y="1"/>
        <a:ext cx="3697466" cy="1500832"/>
      </dsp:txXfrm>
    </dsp:sp>
    <dsp:sp modelId="{F581709D-80CF-4245-8079-5FEF05FD5CE9}">
      <dsp:nvSpPr>
        <dsp:cNvPr id="0" name=""/>
        <dsp:cNvSpPr/>
      </dsp:nvSpPr>
      <dsp:spPr>
        <a:xfrm>
          <a:off x="3697466" y="0"/>
          <a:ext cx="3697466" cy="2001109"/>
        </a:xfrm>
        <a:prstGeom prst="round1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fr-FR" sz="2800" kern="1200" dirty="0">
              <a:latin typeface="Cooper Black" panose="0208090404030B020404" pitchFamily="18" charset="0"/>
            </a:rPr>
            <a:t>Monitoring Media </a:t>
          </a:r>
        </a:p>
      </dsp:txBody>
      <dsp:txXfrm>
        <a:off x="3697466" y="0"/>
        <a:ext cx="3697466" cy="1500832"/>
      </dsp:txXfrm>
    </dsp:sp>
    <dsp:sp modelId="{B3AFCFDD-C07A-4207-BBFE-896548EE4076}">
      <dsp:nvSpPr>
        <dsp:cNvPr id="0" name=""/>
        <dsp:cNvSpPr/>
      </dsp:nvSpPr>
      <dsp:spPr>
        <a:xfrm rot="10800000">
          <a:off x="0" y="2001109"/>
          <a:ext cx="3697466" cy="2001109"/>
        </a:xfrm>
        <a:prstGeom prst="round1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fr-FR" sz="2800" kern="1200" dirty="0">
            <a:latin typeface="Cooper Black" panose="0208090404030B020404" pitchFamily="18" charset="0"/>
          </a:endParaRPr>
        </a:p>
      </dsp:txBody>
      <dsp:txXfrm rot="10800000">
        <a:off x="0" y="2501386"/>
        <a:ext cx="3697466" cy="1500832"/>
      </dsp:txXfrm>
    </dsp:sp>
    <dsp:sp modelId="{E589C6D7-CAEA-4D84-B62E-C0267F5B98E7}">
      <dsp:nvSpPr>
        <dsp:cNvPr id="0" name=""/>
        <dsp:cNvSpPr/>
      </dsp:nvSpPr>
      <dsp:spPr>
        <a:xfrm rot="5400000">
          <a:off x="4545644" y="1152931"/>
          <a:ext cx="2001109" cy="3697466"/>
        </a:xfrm>
        <a:prstGeom prst="round1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fr-FR" sz="2800" kern="1200" dirty="0">
            <a:latin typeface="Cooper Black" panose="0208090404030B020404" pitchFamily="18" charset="0"/>
          </a:endParaRPr>
        </a:p>
      </dsp:txBody>
      <dsp:txXfrm rot="-5400000">
        <a:off x="3697465" y="2501386"/>
        <a:ext cx="3697466" cy="1500832"/>
      </dsp:txXfrm>
    </dsp:sp>
    <dsp:sp modelId="{AE3E3F00-4A36-4F1F-B815-6F534A1F1B16}">
      <dsp:nvSpPr>
        <dsp:cNvPr id="0" name=""/>
        <dsp:cNvSpPr/>
      </dsp:nvSpPr>
      <dsp:spPr>
        <a:xfrm>
          <a:off x="2588226" y="1500832"/>
          <a:ext cx="2218479" cy="1000554"/>
        </a:xfrm>
        <a:prstGeom prst="roundRect">
          <a:avLst/>
        </a:prstGeom>
        <a:solidFill>
          <a:schemeClr val="accent3">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kern="1200" dirty="0">
              <a:solidFill>
                <a:srgbClr val="7030A0"/>
              </a:solidFill>
              <a:latin typeface="Cooper Black" panose="0208090404030B020404" pitchFamily="18" charset="0"/>
            </a:rPr>
            <a:t>CORAL MEDIA</a:t>
          </a:r>
        </a:p>
      </dsp:txBody>
      <dsp:txXfrm>
        <a:off x="2637069" y="1549675"/>
        <a:ext cx="2120793" cy="90286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r>
              <a:rPr lang="fr-FR"/>
              <a:t>2017</a:t>
            </a:r>
          </a:p>
        </p:txBody>
      </p:sp>
      <p:sp>
        <p:nvSpPr>
          <p:cNvPr id="4" name="Espace réservé du pied de page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0C7FBFED-6E02-4A18-A411-ED509A02281C}" type="slidenum">
              <a:rPr lang="fr-FR" smtClean="0"/>
              <a:t>‹N°›</a:t>
            </a:fld>
            <a:endParaRPr lang="fr-FR"/>
          </a:p>
        </p:txBody>
      </p:sp>
    </p:spTree>
    <p:extLst>
      <p:ext uri="{BB962C8B-B14F-4D97-AF65-F5344CB8AC3E}">
        <p14:creationId xmlns:p14="http://schemas.microsoft.com/office/powerpoint/2010/main" val="3769290366"/>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r>
              <a:rPr lang="fr-FR"/>
              <a:t>2017</a:t>
            </a:r>
          </a:p>
        </p:txBody>
      </p:sp>
      <p:sp>
        <p:nvSpPr>
          <p:cNvPr id="4" name="Espace réservé de l'image des diapositives 3"/>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BA6D27F3-5CA5-4EF7-B84C-EB35D4693B82}" type="slidenum">
              <a:rPr lang="fr-FR" smtClean="0"/>
              <a:pPr/>
              <a:t>‹N°›</a:t>
            </a:fld>
            <a:endParaRPr lang="fr-FR"/>
          </a:p>
        </p:txBody>
      </p:sp>
    </p:spTree>
    <p:extLst>
      <p:ext uri="{BB962C8B-B14F-4D97-AF65-F5344CB8AC3E}">
        <p14:creationId xmlns:p14="http://schemas.microsoft.com/office/powerpoint/2010/main" val="4178188450"/>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21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B550F21D-1A64-4587-B4E5-3DB9E8B49E11}" type="slidenum">
              <a:rPr lang="fr-FR" altLang="fr-FR">
                <a:solidFill>
                  <a:prstClr val="black"/>
                </a:solidFill>
              </a:rPr>
              <a:pPr/>
              <a:t>33</a:t>
            </a:fld>
            <a:endParaRPr lang="fr-FR" altLang="fr-FR">
              <a:solidFill>
                <a:prstClr val="black"/>
              </a:solidFill>
            </a:endParaRPr>
          </a:p>
        </p:txBody>
      </p:sp>
    </p:spTree>
    <p:extLst>
      <p:ext uri="{BB962C8B-B14F-4D97-AF65-F5344CB8AC3E}">
        <p14:creationId xmlns:p14="http://schemas.microsoft.com/office/powerpoint/2010/main" val="1316462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921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fld id="{B550F21D-1A64-4587-B4E5-3DB9E8B49E11}" type="slidenum">
              <a:rPr lang="fr-FR" altLang="fr-FR">
                <a:solidFill>
                  <a:prstClr val="black"/>
                </a:solidFill>
              </a:rPr>
              <a:pPr/>
              <a:t>34</a:t>
            </a:fld>
            <a:endParaRPr lang="fr-FR" altLang="fr-FR">
              <a:solidFill>
                <a:prstClr val="black"/>
              </a:solidFill>
            </a:endParaRPr>
          </a:p>
        </p:txBody>
      </p:sp>
    </p:spTree>
    <p:extLst>
      <p:ext uri="{BB962C8B-B14F-4D97-AF65-F5344CB8AC3E}">
        <p14:creationId xmlns:p14="http://schemas.microsoft.com/office/powerpoint/2010/main" val="3017729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505843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Divider slid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37229" y="2617450"/>
            <a:ext cx="10481481" cy="2922587"/>
          </a:xfrm>
        </p:spPr>
        <p:txBody>
          <a:bodyPr>
            <a:noAutofit/>
          </a:bodyPr>
          <a:lstStyle>
            <a:lvl1pPr>
              <a:lnSpc>
                <a:spcPct val="100000"/>
              </a:lnSpc>
              <a:defRPr sz="3200" b="1">
                <a:solidFill>
                  <a:schemeClr val="bg1"/>
                </a:solidFill>
                <a:latin typeface="Vodafone Rg" pitchFamily="34" charset="0"/>
              </a:defRPr>
            </a:lvl1pPr>
          </a:lstStyle>
          <a:p>
            <a:r>
              <a:rPr lang="en-US" dirty="0"/>
              <a:t>Click to edit Master title style</a:t>
            </a:r>
            <a:endParaRPr lang="en-GB" dirty="0"/>
          </a:p>
        </p:txBody>
      </p:sp>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94394" y="841112"/>
            <a:ext cx="1602271" cy="1744219"/>
          </a:xfrm>
          <a:prstGeom prst="rect">
            <a:avLst/>
          </a:prstGeom>
        </p:spPr>
      </p:pic>
    </p:spTree>
    <p:extLst>
      <p:ext uri="{BB962C8B-B14F-4D97-AF65-F5344CB8AC3E}">
        <p14:creationId xmlns:p14="http://schemas.microsoft.com/office/powerpoint/2010/main" val="482487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Divider slid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37229" y="2617450"/>
            <a:ext cx="10481481" cy="2922587"/>
          </a:xfrm>
        </p:spPr>
        <p:txBody>
          <a:bodyPr>
            <a:noAutofit/>
          </a:bodyPr>
          <a:lstStyle>
            <a:lvl1pPr>
              <a:lnSpc>
                <a:spcPct val="100000"/>
              </a:lnSpc>
              <a:defRPr sz="3200" b="1">
                <a:solidFill>
                  <a:schemeClr val="bg1"/>
                </a:solidFill>
                <a:latin typeface="Vodafone Rg" pitchFamily="34" charset="0"/>
              </a:defRPr>
            </a:lvl1pPr>
          </a:lstStyle>
          <a:p>
            <a:r>
              <a:rPr lang="en-US" dirty="0"/>
              <a:t>Click to edit Master title style</a:t>
            </a:r>
            <a:endParaRPr lang="en-GB" dirty="0"/>
          </a:p>
        </p:txBody>
      </p:sp>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5641" y="726015"/>
            <a:ext cx="1737507" cy="1891435"/>
          </a:xfrm>
          <a:prstGeom prst="rect">
            <a:avLst/>
          </a:prstGeom>
        </p:spPr>
      </p:pic>
    </p:spTree>
    <p:extLst>
      <p:ext uri="{BB962C8B-B14F-4D97-AF65-F5344CB8AC3E}">
        <p14:creationId xmlns:p14="http://schemas.microsoft.com/office/powerpoint/2010/main" val="482487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9_Divider slid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37229" y="2617450"/>
            <a:ext cx="10481481" cy="2922587"/>
          </a:xfrm>
        </p:spPr>
        <p:txBody>
          <a:bodyPr>
            <a:noAutofit/>
          </a:bodyPr>
          <a:lstStyle>
            <a:lvl1pPr>
              <a:lnSpc>
                <a:spcPct val="100000"/>
              </a:lnSpc>
              <a:defRPr sz="3200" b="1">
                <a:solidFill>
                  <a:schemeClr val="bg1"/>
                </a:solidFill>
                <a:latin typeface="Vodafone Rg" pitchFamily="34" charset="0"/>
              </a:defRPr>
            </a:lvl1pPr>
          </a:lstStyle>
          <a:p>
            <a:r>
              <a:rPr lang="en-US" dirty="0"/>
              <a:t>Click to edit Master title style</a:t>
            </a:r>
            <a:endParaRPr lang="en-GB" dirty="0"/>
          </a:p>
        </p:txBody>
      </p:sp>
      <p:grpSp>
        <p:nvGrpSpPr>
          <p:cNvPr id="5" name="Group 2"/>
          <p:cNvGrpSpPr/>
          <p:nvPr userDrawn="1"/>
        </p:nvGrpSpPr>
        <p:grpSpPr>
          <a:xfrm>
            <a:off x="4785522" y="1083738"/>
            <a:ext cx="2620957" cy="1387624"/>
            <a:chOff x="410620" y="2290131"/>
            <a:chExt cx="3651793" cy="2577847"/>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10984" y="2305121"/>
              <a:ext cx="1851429" cy="2562857"/>
            </a:xfrm>
            <a:prstGeom prst="rect">
              <a:avLst/>
            </a:prstGeom>
          </p:spPr>
        </p:pic>
        <p:pic>
          <p:nvPicPr>
            <p:cNvPr id="7"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10620" y="2290131"/>
              <a:ext cx="1422857" cy="2562857"/>
            </a:xfrm>
            <a:prstGeom prst="rect">
              <a:avLst/>
            </a:prstGeom>
          </p:spPr>
        </p:pic>
      </p:grpSp>
    </p:spTree>
    <p:extLst>
      <p:ext uri="{BB962C8B-B14F-4D97-AF65-F5344CB8AC3E}">
        <p14:creationId xmlns:p14="http://schemas.microsoft.com/office/powerpoint/2010/main" val="2963393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GB"/>
          </a:p>
        </p:txBody>
      </p:sp>
      <p:sp>
        <p:nvSpPr>
          <p:cNvPr id="3" name="Espace réservé de la date 2"/>
          <p:cNvSpPr>
            <a:spLocks noGrp="1"/>
          </p:cNvSpPr>
          <p:nvPr>
            <p:ph type="dt" sz="half" idx="10"/>
          </p:nvPr>
        </p:nvSpPr>
        <p:spPr/>
        <p:txBody>
          <a:bodyPr/>
          <a:lstStyle/>
          <a:p>
            <a:r>
              <a:rPr lang="fr-FR"/>
              <a:t>2017</a:t>
            </a:r>
          </a:p>
        </p:txBody>
      </p:sp>
      <p:sp>
        <p:nvSpPr>
          <p:cNvPr id="4" name="Espace réservé du pied de page 3"/>
          <p:cNvSpPr>
            <a:spLocks noGrp="1"/>
          </p:cNvSpPr>
          <p:nvPr>
            <p:ph type="ftr" sz="quarter" idx="11"/>
          </p:nvPr>
        </p:nvSpPr>
        <p:spPr/>
        <p:txBody>
          <a:bodyPr/>
          <a:lstStyle/>
          <a:p>
            <a:r>
              <a:rPr lang="fr-FR"/>
              <a:t>‹N°›</a:t>
            </a:r>
          </a:p>
        </p:txBody>
      </p:sp>
    </p:spTree>
    <p:extLst>
      <p:ext uri="{BB962C8B-B14F-4D97-AF65-F5344CB8AC3E}">
        <p14:creationId xmlns:p14="http://schemas.microsoft.com/office/powerpoint/2010/main" val="2224323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8800" y="495302"/>
            <a:ext cx="11059584" cy="533401"/>
          </a:xfrm>
        </p:spPr>
        <p:txBody>
          <a:bodyPr/>
          <a:lstStyle/>
          <a:p>
            <a:r>
              <a:rPr lang="en-GB" dirty="0"/>
              <a:t>Click to edit Master title style</a:t>
            </a:r>
          </a:p>
        </p:txBody>
      </p:sp>
      <p:sp>
        <p:nvSpPr>
          <p:cNvPr id="7" name="Text Placeholder 7"/>
          <p:cNvSpPr>
            <a:spLocks noGrp="1"/>
          </p:cNvSpPr>
          <p:nvPr>
            <p:ph type="body" sz="quarter" idx="13" hasCustomPrompt="1"/>
          </p:nvPr>
        </p:nvSpPr>
        <p:spPr>
          <a:xfrm>
            <a:off x="558800" y="1028701"/>
            <a:ext cx="11059584" cy="419100"/>
          </a:xfrm>
        </p:spPr>
        <p:txBody>
          <a:bodyPr>
            <a:noAutofit/>
          </a:bodyPr>
          <a:lstStyle>
            <a:lvl1pPr marL="0" indent="0" algn="l">
              <a:spcBef>
                <a:spcPts val="0"/>
              </a:spcBef>
              <a:defRPr sz="22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a:t>Subtitle</a:t>
            </a:r>
          </a:p>
        </p:txBody>
      </p:sp>
      <p:sp>
        <p:nvSpPr>
          <p:cNvPr id="3" name="Content Placeholder 2"/>
          <p:cNvSpPr>
            <a:spLocks noGrp="1"/>
          </p:cNvSpPr>
          <p:nvPr>
            <p:ph idx="1"/>
          </p:nvPr>
        </p:nvSpPr>
        <p:spPr/>
        <p:txBody>
          <a:bodyPr/>
          <a:lstStyle>
            <a:lvl5pPr marL="1983600">
              <a:defRPr/>
            </a:lvl5pPr>
            <a:lvl6pPr marL="1983600">
              <a:defRPr/>
            </a:lvl6pPr>
            <a:lvl7pPr marL="1983600">
              <a:defRPr/>
            </a:lvl7pPr>
            <a:lvl8pPr marL="1983600">
              <a:defRPr/>
            </a:lvl8pPr>
            <a:lvl9pPr marL="1983600">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1"/>
          </p:nvPr>
        </p:nvSpPr>
        <p:spPr/>
        <p:txBody>
          <a:bodyPr/>
          <a:lstStyle/>
          <a:p>
            <a:r>
              <a:rPr lang="en-GB"/>
              <a:t>Original Thinking Framework</a:t>
            </a:r>
            <a:endParaRPr lang="en-GB" dirty="0"/>
          </a:p>
        </p:txBody>
      </p:sp>
      <p:sp>
        <p:nvSpPr>
          <p:cNvPr id="6" name="Slide Number Placeholder 5"/>
          <p:cNvSpPr>
            <a:spLocks noGrp="1"/>
          </p:cNvSpPr>
          <p:nvPr>
            <p:ph type="sldNum" sz="quarter" idx="12"/>
          </p:nvPr>
        </p:nvSpPr>
        <p:spPr>
          <a:xfrm>
            <a:off x="558800" y="6452139"/>
            <a:ext cx="552800" cy="365125"/>
          </a:xfrm>
          <a:prstGeom prst="rect">
            <a:avLst/>
          </a:prstGeom>
        </p:spPr>
        <p:txBody>
          <a:bodyPr/>
          <a:lstStyle/>
          <a:p>
            <a:fld id="{DF28FB93-0A08-4E7D-8E63-9EFA29F1E093}" type="slidenum">
              <a:rPr lang="en-GB" smtClean="0"/>
              <a:pPr/>
              <a:t>‹N°›</a:t>
            </a:fld>
            <a:endParaRPr lang="en-GB" dirty="0"/>
          </a:p>
        </p:txBody>
      </p:sp>
    </p:spTree>
    <p:extLst>
      <p:ext uri="{BB962C8B-B14F-4D97-AF65-F5344CB8AC3E}">
        <p14:creationId xmlns:p14="http://schemas.microsoft.com/office/powerpoint/2010/main" val="4021254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820497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13840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54905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22642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42848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Tree>
    <p:extLst>
      <p:ext uri="{BB962C8B-B14F-4D97-AF65-F5344CB8AC3E}">
        <p14:creationId xmlns:p14="http://schemas.microsoft.com/office/powerpoint/2010/main" val="24279833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769963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pic>
        <p:nvPicPr>
          <p:cNvPr id="3074" name="Picture 2"/>
          <p:cNvPicPr preferRelativeResize="0">
            <a:picLocks noChangeArrowheads="1"/>
          </p:cNvPicPr>
          <p:nvPr userDrawn="1"/>
        </p:nvPicPr>
        <p:blipFill rotWithShape="1">
          <a:blip r:embed="rId2">
            <a:extLst>
              <a:ext uri="{28A0092B-C50C-407E-A947-70E740481C1C}">
                <a14:useLocalDpi xmlns:a14="http://schemas.microsoft.com/office/drawing/2010/main" val="0"/>
              </a:ext>
            </a:extLst>
          </a:blip>
          <a:srcRect t="-52"/>
          <a:stretch/>
        </p:blipFill>
        <p:spPr bwMode="auto">
          <a:xfrm>
            <a:off x="4364565" y="2693987"/>
            <a:ext cx="10992000" cy="6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585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3245584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965322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55849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fld id="{949AEC7A-0988-484E-BD23-A073C3A49B5E}" type="datetimeFigureOut">
              <a:rPr lang="fr-FR" smtClean="0">
                <a:solidFill>
                  <a:prstClr val="black">
                    <a:tint val="75000"/>
                  </a:prstClr>
                </a:solidFill>
              </a:rPr>
              <a:pPr/>
              <a:t>17/05/2021</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9332FB62-BB17-49EF-B5AF-F487233F338F}"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65711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9" name="Rectangle 8"/>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8464454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8800" y="495302"/>
            <a:ext cx="11059584" cy="533401"/>
          </a:xfrm>
        </p:spPr>
        <p:txBody>
          <a:bodyPr/>
          <a:lstStyle/>
          <a:p>
            <a:r>
              <a:rPr lang="en-GB" dirty="0"/>
              <a:t>Click to edit Master title style</a:t>
            </a:r>
          </a:p>
        </p:txBody>
      </p:sp>
      <p:sp>
        <p:nvSpPr>
          <p:cNvPr id="7" name="Text Placeholder 7"/>
          <p:cNvSpPr>
            <a:spLocks noGrp="1"/>
          </p:cNvSpPr>
          <p:nvPr>
            <p:ph type="body" sz="quarter" idx="13" hasCustomPrompt="1"/>
          </p:nvPr>
        </p:nvSpPr>
        <p:spPr>
          <a:xfrm>
            <a:off x="558800" y="1028701"/>
            <a:ext cx="11059584" cy="419100"/>
          </a:xfrm>
        </p:spPr>
        <p:txBody>
          <a:bodyPr>
            <a:noAutofit/>
          </a:bodyPr>
          <a:lstStyle>
            <a:lvl1pPr marL="0" indent="0" algn="l">
              <a:spcBef>
                <a:spcPts val="0"/>
              </a:spcBef>
              <a:defRPr sz="2200" b="0"/>
            </a:lvl1pPr>
            <a:lvl2pPr marL="0" indent="0" algn="l">
              <a:spcBef>
                <a:spcPts val="0"/>
              </a:spcBef>
              <a:defRPr sz="1800" b="0"/>
            </a:lvl2pPr>
            <a:lvl3pPr marL="0" indent="0" algn="l">
              <a:spcBef>
                <a:spcPts val="0"/>
              </a:spcBef>
              <a:defRPr sz="1800" b="0"/>
            </a:lvl3pPr>
            <a:lvl4pPr marL="0" indent="0" algn="l">
              <a:spcBef>
                <a:spcPts val="0"/>
              </a:spcBef>
              <a:defRPr sz="1800" b="0"/>
            </a:lvl4pPr>
            <a:lvl5pPr marL="0" indent="0" algn="l">
              <a:spcBef>
                <a:spcPts val="0"/>
              </a:spcBef>
              <a:defRPr sz="1800" b="0"/>
            </a:lvl5pPr>
          </a:lstStyle>
          <a:p>
            <a:pPr lvl="0"/>
            <a:r>
              <a:rPr lang="en-GB" dirty="0"/>
              <a:t>Subtitle</a:t>
            </a:r>
          </a:p>
        </p:txBody>
      </p:sp>
      <p:sp>
        <p:nvSpPr>
          <p:cNvPr id="3" name="Content Placeholder 2"/>
          <p:cNvSpPr>
            <a:spLocks noGrp="1"/>
          </p:cNvSpPr>
          <p:nvPr>
            <p:ph idx="1"/>
          </p:nvPr>
        </p:nvSpPr>
        <p:spPr/>
        <p:txBody>
          <a:bodyPr/>
          <a:lstStyle>
            <a:lvl5pPr marL="1983600">
              <a:defRPr/>
            </a:lvl5pPr>
            <a:lvl6pPr marL="1983600">
              <a:defRPr/>
            </a:lvl6pPr>
            <a:lvl7pPr marL="1983600">
              <a:defRPr/>
            </a:lvl7pPr>
            <a:lvl8pPr marL="1983600">
              <a:defRPr/>
            </a:lvl8pPr>
            <a:lvl9pPr marL="1983600">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Footer Placeholder 4"/>
          <p:cNvSpPr>
            <a:spLocks noGrp="1"/>
          </p:cNvSpPr>
          <p:nvPr>
            <p:ph type="ftr" sz="quarter" idx="11"/>
          </p:nvPr>
        </p:nvSpPr>
        <p:spPr/>
        <p:txBody>
          <a:bodyPr/>
          <a:lstStyle/>
          <a:p>
            <a:r>
              <a:rPr lang="en-GB"/>
              <a:t>Original Thinking Framework</a:t>
            </a:r>
            <a:endParaRPr lang="en-GB" dirty="0"/>
          </a:p>
        </p:txBody>
      </p:sp>
      <p:sp>
        <p:nvSpPr>
          <p:cNvPr id="6" name="Slide Number Placeholder 5"/>
          <p:cNvSpPr>
            <a:spLocks noGrp="1"/>
          </p:cNvSpPr>
          <p:nvPr>
            <p:ph type="sldNum" sz="quarter" idx="12"/>
          </p:nvPr>
        </p:nvSpPr>
        <p:spPr>
          <a:xfrm>
            <a:off x="558800" y="6452139"/>
            <a:ext cx="552800" cy="365125"/>
          </a:xfrm>
          <a:prstGeom prst="rect">
            <a:avLst/>
          </a:prstGeom>
        </p:spPr>
        <p:txBody>
          <a:bodyPr/>
          <a:lstStyle/>
          <a:p>
            <a:fld id="{DF28FB93-0A08-4E7D-8E63-9EFA29F1E093}" type="slidenum">
              <a:rPr lang="en-GB" smtClean="0"/>
              <a:pPr/>
              <a:t>‹N°›</a:t>
            </a:fld>
            <a:endParaRPr lang="en-GB" dirty="0"/>
          </a:p>
        </p:txBody>
      </p:sp>
    </p:spTree>
    <p:extLst>
      <p:ext uri="{BB962C8B-B14F-4D97-AF65-F5344CB8AC3E}">
        <p14:creationId xmlns:p14="http://schemas.microsoft.com/office/powerpoint/2010/main" val="3515562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C00000"/>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11780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97048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6">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441702" y="3294066"/>
            <a:ext cx="6976533" cy="2922587"/>
          </a:xfrm>
        </p:spPr>
        <p:txBody>
          <a:bodyPr>
            <a:noAutofit/>
          </a:bodyPr>
          <a:lstStyle>
            <a:lvl1pPr>
              <a:lnSpc>
                <a:spcPct val="100000"/>
              </a:lnSpc>
              <a:defRPr sz="3200" b="1">
                <a:solidFill>
                  <a:schemeClr val="bg1"/>
                </a:solidFill>
                <a:latin typeface="Vodafone Rg" pitchFamily="34" charset="0"/>
              </a:defRPr>
            </a:lvl1pPr>
          </a:lstStyle>
          <a:p>
            <a:r>
              <a:rPr lang="en-US" dirty="0"/>
              <a:t>Click to edit Master title style</a:t>
            </a:r>
            <a:endParaRPr lang="en-GB" dirty="0"/>
          </a:p>
        </p:txBody>
      </p:sp>
      <p:sp>
        <p:nvSpPr>
          <p:cNvPr id="7" name="Footer Placeholder 6"/>
          <p:cNvSpPr>
            <a:spLocks noGrp="1"/>
          </p:cNvSpPr>
          <p:nvPr>
            <p:ph type="ftr" sz="quarter" idx="10"/>
          </p:nvPr>
        </p:nvSpPr>
        <p:spPr>
          <a:xfrm>
            <a:off x="609603" y="6328371"/>
            <a:ext cx="3642820" cy="360000"/>
          </a:xfrm>
          <a:prstGeom prst="rect">
            <a:avLst/>
          </a:prstGeom>
        </p:spPr>
        <p:txBody>
          <a:bodyPr/>
          <a:lstStyle>
            <a:lvl1pPr>
              <a:defRPr>
                <a:solidFill>
                  <a:schemeClr val="bg1"/>
                </a:solidFill>
              </a:defRPr>
            </a:lvl1pPr>
          </a:lstStyle>
          <a:p>
            <a:endParaRPr lang="en-GB" dirty="0"/>
          </a:p>
        </p:txBody>
      </p:sp>
      <p:sp>
        <p:nvSpPr>
          <p:cNvPr id="8" name="Slide Number Placeholder 7"/>
          <p:cNvSpPr>
            <a:spLocks noGrp="1"/>
          </p:cNvSpPr>
          <p:nvPr>
            <p:ph type="sldNum" sz="quarter" idx="11"/>
          </p:nvPr>
        </p:nvSpPr>
        <p:spPr>
          <a:xfrm>
            <a:off x="5852386" y="6328371"/>
            <a:ext cx="487229" cy="360000"/>
          </a:xfrm>
          <a:prstGeom prst="rect">
            <a:avLst/>
          </a:prstGeom>
        </p:spPr>
        <p:txBody>
          <a:bodyPr/>
          <a:lstStyle>
            <a:lvl1pPr>
              <a:defRPr>
                <a:solidFill>
                  <a:schemeClr val="bg1"/>
                </a:solidFill>
              </a:defRPr>
            </a:lvl1pPr>
          </a:lstStyle>
          <a:p>
            <a:fld id="{72A83A2B-3358-44F8-83A0-4598795D8FB5}" type="slidenum">
              <a:rPr lang="en-GB" smtClean="0"/>
              <a:pPr/>
              <a:t>‹N°›</a:t>
            </a:fld>
            <a:endParaRPr lang="en-GB" dirty="0"/>
          </a:p>
        </p:txBody>
      </p:sp>
      <p:pic>
        <p:nvPicPr>
          <p:cNvPr id="9"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6134" y="1162641"/>
            <a:ext cx="1540503" cy="2081071"/>
          </a:xfrm>
          <a:prstGeom prst="rect">
            <a:avLst/>
          </a:prstGeom>
        </p:spPr>
      </p:pic>
    </p:spTree>
    <p:extLst>
      <p:ext uri="{BB962C8B-B14F-4D97-AF65-F5344CB8AC3E}">
        <p14:creationId xmlns:p14="http://schemas.microsoft.com/office/powerpoint/2010/main" val="587408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Divider slid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37229" y="2617450"/>
            <a:ext cx="10481481" cy="2922587"/>
          </a:xfrm>
        </p:spPr>
        <p:txBody>
          <a:bodyPr>
            <a:noAutofit/>
          </a:bodyPr>
          <a:lstStyle>
            <a:lvl1pPr>
              <a:lnSpc>
                <a:spcPct val="100000"/>
              </a:lnSpc>
              <a:defRPr sz="3200" b="1">
                <a:solidFill>
                  <a:schemeClr val="bg1"/>
                </a:solidFill>
                <a:latin typeface="Vodafone Rg" pitchFamily="34" charset="0"/>
              </a:defRPr>
            </a:lvl1pPr>
          </a:lstStyle>
          <a:p>
            <a:r>
              <a:rPr lang="en-US" dirty="0"/>
              <a:t>Click to edit Master title style</a:t>
            </a:r>
            <a:endParaRPr lang="en-GB" dirty="0"/>
          </a:p>
        </p:txBody>
      </p:sp>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0650" y="749005"/>
            <a:ext cx="1894540" cy="1966900"/>
          </a:xfrm>
          <a:prstGeom prst="rect">
            <a:avLst/>
          </a:prstGeom>
        </p:spPr>
      </p:pic>
    </p:spTree>
    <p:extLst>
      <p:ext uri="{BB962C8B-B14F-4D97-AF65-F5344CB8AC3E}">
        <p14:creationId xmlns:p14="http://schemas.microsoft.com/office/powerpoint/2010/main" val="241938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Divider slid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37229" y="2617450"/>
            <a:ext cx="10481481" cy="2922587"/>
          </a:xfrm>
        </p:spPr>
        <p:txBody>
          <a:bodyPr>
            <a:noAutofit/>
          </a:bodyPr>
          <a:lstStyle>
            <a:lvl1pPr>
              <a:lnSpc>
                <a:spcPct val="100000"/>
              </a:lnSpc>
              <a:defRPr sz="3200" b="1">
                <a:solidFill>
                  <a:schemeClr val="bg1"/>
                </a:solidFill>
                <a:latin typeface="Vodafone Rg" pitchFamily="34" charset="0"/>
              </a:defRPr>
            </a:lvl1pPr>
          </a:lstStyle>
          <a:p>
            <a:r>
              <a:rPr lang="en-US" dirty="0"/>
              <a:t>Click to edit Master title style</a:t>
            </a:r>
            <a:endParaRPr lang="en-GB"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4514" y="1176386"/>
            <a:ext cx="1744940" cy="1837102"/>
          </a:xfrm>
          <a:prstGeom prst="rect">
            <a:avLst/>
          </a:prstGeom>
        </p:spPr>
      </p:pic>
    </p:spTree>
    <p:extLst>
      <p:ext uri="{BB962C8B-B14F-4D97-AF65-F5344CB8AC3E}">
        <p14:creationId xmlns:p14="http://schemas.microsoft.com/office/powerpoint/2010/main" val="810384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Divider slid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37229" y="2617450"/>
            <a:ext cx="10481481" cy="2922587"/>
          </a:xfrm>
        </p:spPr>
        <p:txBody>
          <a:bodyPr>
            <a:noAutofit/>
          </a:bodyPr>
          <a:lstStyle>
            <a:lvl1pPr>
              <a:lnSpc>
                <a:spcPct val="100000"/>
              </a:lnSpc>
              <a:defRPr sz="3200" b="1">
                <a:solidFill>
                  <a:schemeClr val="bg1"/>
                </a:solidFill>
                <a:latin typeface="Vodafone Rg" pitchFamily="34" charset="0"/>
              </a:defRPr>
            </a:lvl1pPr>
          </a:lstStyle>
          <a:p>
            <a:r>
              <a:rPr lang="en-US" dirty="0"/>
              <a:t>Click to edit Master title style</a:t>
            </a:r>
            <a:endParaRPr lang="en-GB" dirty="0"/>
          </a:p>
        </p:txBody>
      </p:sp>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099485" y="911713"/>
            <a:ext cx="1956636" cy="1883157"/>
          </a:xfrm>
          <a:prstGeom prst="rect">
            <a:avLst/>
          </a:prstGeom>
        </p:spPr>
      </p:pic>
    </p:spTree>
    <p:extLst>
      <p:ext uri="{BB962C8B-B14F-4D97-AF65-F5344CB8AC3E}">
        <p14:creationId xmlns:p14="http://schemas.microsoft.com/office/powerpoint/2010/main" val="330313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Divider slid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37229" y="2617450"/>
            <a:ext cx="10481481" cy="2922587"/>
          </a:xfrm>
        </p:spPr>
        <p:txBody>
          <a:bodyPr>
            <a:noAutofit/>
          </a:bodyPr>
          <a:lstStyle>
            <a:lvl1pPr>
              <a:lnSpc>
                <a:spcPct val="100000"/>
              </a:lnSpc>
              <a:defRPr sz="3200" b="1">
                <a:solidFill>
                  <a:schemeClr val="bg1"/>
                </a:solidFill>
                <a:latin typeface="Vodafone Rg" pitchFamily="34" charset="0"/>
              </a:defRPr>
            </a:lvl1pPr>
          </a:lstStyle>
          <a:p>
            <a:r>
              <a:rPr lang="en-US" dirty="0"/>
              <a:t>Click to edit Master title style</a:t>
            </a:r>
            <a:endParaRPr lang="en-GB" dirty="0"/>
          </a:p>
        </p:txBody>
      </p:sp>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71454" y="885523"/>
            <a:ext cx="1649093" cy="1786518"/>
          </a:xfrm>
          <a:prstGeom prst="rect">
            <a:avLst/>
          </a:prstGeom>
        </p:spPr>
      </p:pic>
    </p:spTree>
    <p:extLst>
      <p:ext uri="{BB962C8B-B14F-4D97-AF65-F5344CB8AC3E}">
        <p14:creationId xmlns:p14="http://schemas.microsoft.com/office/powerpoint/2010/main" val="3303138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Divider slid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37229" y="2617450"/>
            <a:ext cx="10481481" cy="2922587"/>
          </a:xfrm>
        </p:spPr>
        <p:txBody>
          <a:bodyPr>
            <a:noAutofit/>
          </a:bodyPr>
          <a:lstStyle>
            <a:lvl1pPr>
              <a:lnSpc>
                <a:spcPct val="100000"/>
              </a:lnSpc>
              <a:defRPr sz="3200" b="1">
                <a:solidFill>
                  <a:schemeClr val="bg1"/>
                </a:solidFill>
                <a:latin typeface="Vodafone Rg" pitchFamily="34" charset="0"/>
              </a:defRPr>
            </a:lvl1pPr>
          </a:lstStyle>
          <a:p>
            <a:r>
              <a:rPr lang="en-US" dirty="0"/>
              <a:t>Click to edit Master title style</a:t>
            </a:r>
            <a:endParaRPr lang="en-GB" dirty="0"/>
          </a:p>
        </p:txBody>
      </p:sp>
      <p:pic>
        <p:nvPicPr>
          <p:cNvPr id="5"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91562" y="672607"/>
            <a:ext cx="1777893" cy="1944842"/>
          </a:xfrm>
          <a:prstGeom prst="rect">
            <a:avLst/>
          </a:prstGeom>
        </p:spPr>
      </p:pic>
    </p:spTree>
    <p:extLst>
      <p:ext uri="{BB962C8B-B14F-4D97-AF65-F5344CB8AC3E}">
        <p14:creationId xmlns:p14="http://schemas.microsoft.com/office/powerpoint/2010/main" val="414938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Divider slide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37229" y="2617450"/>
            <a:ext cx="10481481" cy="2922587"/>
          </a:xfrm>
        </p:spPr>
        <p:txBody>
          <a:bodyPr>
            <a:noAutofit/>
          </a:bodyPr>
          <a:lstStyle>
            <a:lvl1pPr>
              <a:lnSpc>
                <a:spcPct val="100000"/>
              </a:lnSpc>
              <a:defRPr sz="3200" b="1">
                <a:solidFill>
                  <a:schemeClr val="bg1"/>
                </a:solidFill>
                <a:latin typeface="Vodafone Rg" pitchFamily="34" charset="0"/>
              </a:defRPr>
            </a:lvl1pPr>
          </a:lstStyle>
          <a:p>
            <a:r>
              <a:rPr lang="en-US" dirty="0"/>
              <a:t>Click to edit Master title style</a:t>
            </a:r>
            <a:endParaRPr lang="en-GB" dirty="0"/>
          </a:p>
        </p:txBody>
      </p:sp>
      <p:pic>
        <p:nvPicPr>
          <p:cNvPr id="4"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67818" y="976292"/>
            <a:ext cx="1856364" cy="1802119"/>
          </a:xfrm>
          <a:prstGeom prst="rect">
            <a:avLst/>
          </a:prstGeom>
        </p:spPr>
      </p:pic>
    </p:spTree>
    <p:extLst>
      <p:ext uri="{BB962C8B-B14F-4D97-AF65-F5344CB8AC3E}">
        <p14:creationId xmlns:p14="http://schemas.microsoft.com/office/powerpoint/2010/main" val="482487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2017</a:t>
            </a: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‹N°›</a:t>
            </a:r>
          </a:p>
        </p:txBody>
      </p:sp>
    </p:spTree>
    <p:extLst>
      <p:ext uri="{BB962C8B-B14F-4D97-AF65-F5344CB8AC3E}">
        <p14:creationId xmlns:p14="http://schemas.microsoft.com/office/powerpoint/2010/main" val="323351615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6"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6" r:id="rId13"/>
    <p:sldLayoutId id="2147483675" r:id="rId14"/>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ltLang="fr-FR" dirty="0"/>
              <a:t>Cliquez pour modifier les styles du texte du masque</a:t>
            </a:r>
          </a:p>
          <a:p>
            <a:pPr lvl="1"/>
            <a:r>
              <a:rPr lang="fr-FR" altLang="fr-FR" dirty="0"/>
              <a:t>Deuxième niveau</a:t>
            </a:r>
          </a:p>
          <a:p>
            <a:pPr lvl="2"/>
            <a:r>
              <a:rPr lang="fr-FR" altLang="fr-FR" dirty="0"/>
              <a:t>Troisième niveau</a:t>
            </a:r>
          </a:p>
          <a:p>
            <a:pPr lvl="3"/>
            <a:r>
              <a:rPr lang="fr-FR" altLang="fr-FR" dirty="0"/>
              <a:t>Quatrième niveau</a:t>
            </a:r>
          </a:p>
          <a:p>
            <a:pPr lvl="4"/>
            <a:r>
              <a:rPr lang="fr-FR" altLang="fr-FR" dirty="0"/>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fld id="{949AEC7A-0988-484E-BD23-A073C3A49B5E}" type="datetimeFigureOut">
              <a:rPr lang="fr-FR" smtClean="0">
                <a:solidFill>
                  <a:prstClr val="black">
                    <a:tint val="75000"/>
                  </a:prstClr>
                </a:solidFill>
              </a:rPr>
              <a:pPr defTabSz="914400"/>
              <a:t>17/05/2021</a:t>
            </a:fld>
            <a:endParaRPr lang="fr-FR" dirty="0">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fld id="{9332FB62-BB17-49EF-B5AF-F487233F338F}" type="slidenum">
              <a:rPr lang="fr-FR" smtClean="0">
                <a:solidFill>
                  <a:prstClr val="black">
                    <a:tint val="75000"/>
                  </a:prstClr>
                </a:solidFill>
              </a:rPr>
              <a:pPr defTabSz="914400"/>
              <a:t>‹N°›</a:t>
            </a:fld>
            <a:endParaRPr lang="fr-FR">
              <a:solidFill>
                <a:prstClr val="black">
                  <a:tint val="75000"/>
                </a:prstClr>
              </a:solidFill>
            </a:endParaRPr>
          </a:p>
        </p:txBody>
      </p:sp>
    </p:spTree>
    <p:extLst>
      <p:ext uri="{BB962C8B-B14F-4D97-AF65-F5344CB8AC3E}">
        <p14:creationId xmlns:p14="http://schemas.microsoft.com/office/powerpoint/2010/main" val="31889926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Lst>
  <p:txStyles>
    <p:title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jpg"/><Relationship Id="rId2" Type="http://schemas.openxmlformats.org/officeDocument/2006/relationships/image" Target="../media/image24.jpg"/><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jp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29.png"/><Relationship Id="rId7" Type="http://schemas.openxmlformats.org/officeDocument/2006/relationships/image" Target="../media/image48.tiff"/><Relationship Id="rId2" Type="http://schemas.openxmlformats.org/officeDocument/2006/relationships/image" Target="../media/image28.png"/><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jpeg"/><Relationship Id="rId10" Type="http://schemas.openxmlformats.org/officeDocument/2006/relationships/image" Target="../media/image50.tiff"/><Relationship Id="rId4" Type="http://schemas.openxmlformats.org/officeDocument/2006/relationships/image" Target="../media/image32.png"/><Relationship Id="rId9" Type="http://schemas.openxmlformats.org/officeDocument/2006/relationships/image" Target="../media/image2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6.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1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2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29.xml.rels><?xml version="1.0" encoding="UTF-8" standalone="yes"?>
<Relationships xmlns="http://schemas.openxmlformats.org/package/2006/relationships"><Relationship Id="rId8" Type="http://schemas.openxmlformats.org/officeDocument/2006/relationships/image" Target="../media/image83.jpeg"/><Relationship Id="rId3" Type="http://schemas.microsoft.com/office/2007/relationships/hdphoto" Target="../media/hdphoto1.wdp"/><Relationship Id="rId7" Type="http://schemas.openxmlformats.org/officeDocument/2006/relationships/image" Target="../media/image82.jpeg"/><Relationship Id="rId2" Type="http://schemas.openxmlformats.org/officeDocument/2006/relationships/image" Target="../media/image78.jpeg"/><Relationship Id="rId1" Type="http://schemas.openxmlformats.org/officeDocument/2006/relationships/slideLayout" Target="../slideLayouts/slideLayout1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6.xml"/><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6.xml"/><Relationship Id="rId5" Type="http://schemas.openxmlformats.org/officeDocument/2006/relationships/image" Target="../media/image92.gif"/><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95.jpeg"/><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6.tiff"/><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9.tiff"/><Relationship Id="rId5" Type="http://schemas.openxmlformats.org/officeDocument/2006/relationships/image" Target="../media/image98.tiff"/><Relationship Id="rId4" Type="http://schemas.openxmlformats.org/officeDocument/2006/relationships/image" Target="../media/image97.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hyperlink" Target="mailto:silue.nahoua@coralmediaafrica.com"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5450153"/>
            <a:ext cx="12192000" cy="1446550"/>
          </a:xfrm>
          <a:prstGeom prst="rect">
            <a:avLst/>
          </a:prstGeom>
          <a:solidFill>
            <a:schemeClr val="bg1"/>
          </a:solidFill>
        </p:spPr>
        <p:txBody>
          <a:bodyPr wrap="square" rtlCol="0" anchor="ctr">
            <a:spAutoFit/>
          </a:bodyPr>
          <a:lstStyle/>
          <a:p>
            <a:endParaRPr lang="fr-FR" sz="3600" b="1" dirty="0">
              <a:solidFill>
                <a:srgbClr val="C75F09"/>
              </a:solidFill>
              <a:latin typeface="Trebuchet MS" pitchFamily="34" charset="0"/>
              <a:cs typeface="Arial" pitchFamily="34" charset="0"/>
            </a:endParaRPr>
          </a:p>
          <a:p>
            <a:r>
              <a:rPr lang="fr-FR" sz="3200" b="1" dirty="0">
                <a:solidFill>
                  <a:srgbClr val="C75F09"/>
                </a:solidFill>
                <a:latin typeface="Trebuchet MS" pitchFamily="34" charset="0"/>
                <a:cs typeface="Arial" pitchFamily="34" charset="0"/>
              </a:rPr>
              <a:t>AGENCE CORAL COMPANY LTD</a:t>
            </a:r>
          </a:p>
          <a:p>
            <a:r>
              <a:rPr lang="fr-FR" sz="2000" b="1" dirty="0">
                <a:latin typeface="Trebuchet MS" pitchFamily="34" charset="0"/>
                <a:cs typeface="Arial" pitchFamily="34" charset="0"/>
              </a:rPr>
              <a:t>												</a:t>
            </a:r>
          </a:p>
        </p:txBody>
      </p:sp>
      <p:pic>
        <p:nvPicPr>
          <p:cNvPr id="3" name="Image 2">
            <a:extLst>
              <a:ext uri="{FF2B5EF4-FFF2-40B4-BE49-F238E27FC236}">
                <a16:creationId xmlns:a16="http://schemas.microsoft.com/office/drawing/2014/main" id="{A0E23184-536F-2146-BA06-8ACD9CF45AE3}"/>
              </a:ext>
            </a:extLst>
          </p:cNvPr>
          <p:cNvPicPr>
            <a:picLocks noChangeAspect="1"/>
          </p:cNvPicPr>
          <p:nvPr/>
        </p:nvPicPr>
        <p:blipFill>
          <a:blip r:embed="rId2"/>
          <a:stretch>
            <a:fillRect/>
          </a:stretch>
        </p:blipFill>
        <p:spPr>
          <a:xfrm>
            <a:off x="0" y="14547"/>
            <a:ext cx="12192000" cy="5893884"/>
          </a:xfrm>
          <a:prstGeom prst="rect">
            <a:avLst/>
          </a:prstGeom>
        </p:spPr>
      </p:pic>
    </p:spTree>
    <p:extLst>
      <p:ext uri="{BB962C8B-B14F-4D97-AF65-F5344CB8AC3E}">
        <p14:creationId xmlns:p14="http://schemas.microsoft.com/office/powerpoint/2010/main" val="1132718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p:nvPr>
        </p:nvSpPr>
        <p:spPr>
          <a:xfrm>
            <a:off x="3020484" y="4295872"/>
            <a:ext cx="7235686" cy="1189484"/>
          </a:xfrm>
          <a:ln>
            <a:solidFill>
              <a:schemeClr val="accent6">
                <a:lumMod val="75000"/>
              </a:schemeClr>
            </a:solidFill>
          </a:ln>
        </p:spPr>
        <p:txBody>
          <a:bodyPr vert="horz" wrap="square" lIns="91440" tIns="45720" rIns="91440" bIns="45720" numCol="1" rtlCol="0" anchor="ctr" anchorCtr="0" compatLnSpc="1">
            <a:prstTxWarp prst="textNoShape">
              <a:avLst/>
            </a:prstTxWarp>
            <a:noAutofit/>
          </a:bodyPr>
          <a:lstStyle/>
          <a:p>
            <a:pPr algn="ctr"/>
            <a:r>
              <a:rPr lang="fr-FR" sz="2800" dirty="0">
                <a:latin typeface="Trebuchet MS" panose="020B0703020202090204" pitchFamily="34" charset="0"/>
                <a:ea typeface="Ebrima" pitchFamily="2" charset="0"/>
                <a:cs typeface="Ebrima" pitchFamily="2" charset="0"/>
              </a:rPr>
              <a:t>Nos plans Media sont basés sur les études media les plus récentes disponibles</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20177" y="494451"/>
            <a:ext cx="4520241" cy="3419457"/>
          </a:xfrm>
          <a:prstGeom prst="rect">
            <a:avLst/>
          </a:prstGeom>
        </p:spPr>
      </p:pic>
    </p:spTree>
    <p:extLst>
      <p:ext uri="{BB962C8B-B14F-4D97-AF65-F5344CB8AC3E}">
        <p14:creationId xmlns:p14="http://schemas.microsoft.com/office/powerpoint/2010/main" val="1315104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86168" y="3682953"/>
            <a:ext cx="2072947" cy="315599"/>
          </a:xfrm>
          <a:prstGeom prst="rect">
            <a:avLst/>
          </a:prstGeom>
        </p:spPr>
        <p:txBody>
          <a:bodyPr wrap="square">
            <a:spAutoFit/>
          </a:bodyPr>
          <a:lstStyle/>
          <a:p>
            <a:endParaRPr lang="en-US" sz="1451"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pic>
        <p:nvPicPr>
          <p:cNvPr id="4" name="Picture 13" descr="C:\Dokumente und Einstellungen\mbohm\Desktop\o2\krais-blau.gif"/>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929332" y="1585810"/>
            <a:ext cx="2711968" cy="2724622"/>
          </a:xfrm>
          <a:prstGeom prst="rect">
            <a:avLst/>
          </a:prstGeom>
          <a:solidFill>
            <a:srgbClr val="C00000"/>
          </a:solidFill>
          <a:ln w="9525">
            <a:noFill/>
            <a:miter lim="800000"/>
            <a:headEnd/>
            <a:tailEnd/>
          </a:ln>
        </p:spPr>
      </p:pic>
      <p:sp>
        <p:nvSpPr>
          <p:cNvPr id="5" name="Rectangle 4"/>
          <p:cNvSpPr/>
          <p:nvPr/>
        </p:nvSpPr>
        <p:spPr>
          <a:xfrm>
            <a:off x="2253722" y="2605734"/>
            <a:ext cx="2132748" cy="1077218"/>
          </a:xfrm>
          <a:prstGeom prst="rect">
            <a:avLst/>
          </a:prstGeom>
        </p:spPr>
        <p:txBody>
          <a:bodyPr wrap="square">
            <a:spAutoFit/>
          </a:bodyPr>
          <a:lstStyle/>
          <a:p>
            <a:r>
              <a:rPr lang="fr-FR" sz="1600" b="1" dirty="0">
                <a:solidFill>
                  <a:schemeClr val="bg1"/>
                </a:solidFill>
                <a:latin typeface="Ebrima" panose="02000000000000000000" pitchFamily="2" charset="0"/>
                <a:ea typeface="Ebrima" panose="02000000000000000000" pitchFamily="2" charset="0"/>
                <a:cs typeface="Ebrima" panose="02000000000000000000" pitchFamily="2" charset="0"/>
              </a:rPr>
              <a:t>Que savons nous des concurrents et comment communiquent ils?</a:t>
            </a:r>
          </a:p>
        </p:txBody>
      </p:sp>
      <p:sp>
        <p:nvSpPr>
          <p:cNvPr id="6" name="Rectangle 5"/>
          <p:cNvSpPr/>
          <p:nvPr/>
        </p:nvSpPr>
        <p:spPr>
          <a:xfrm>
            <a:off x="2200714" y="1009377"/>
            <a:ext cx="2100335" cy="369332"/>
          </a:xfrm>
          <a:prstGeom prst="rect">
            <a:avLst/>
          </a:prstGeom>
          <a:solidFill>
            <a:schemeClr val="bg1">
              <a:lumMod val="50000"/>
            </a:schemeClr>
          </a:solidFill>
        </p:spPr>
        <p:txBody>
          <a:bodyPr wrap="square">
            <a:spAutoFit/>
          </a:bodyPr>
          <a:lstStyle/>
          <a:p>
            <a:pPr algn="ctr"/>
            <a:r>
              <a:rPr lang="en-US" b="1" dirty="0">
                <a:solidFill>
                  <a:schemeClr val="bg1">
                    <a:lumMod val="50000"/>
                    <a:lumOff val="50000"/>
                  </a:schemeClr>
                </a:solidFill>
                <a:latin typeface="Ebrima" panose="02000000000000000000" pitchFamily="2" charset="0"/>
                <a:ea typeface="Ebrima" panose="02000000000000000000" pitchFamily="2" charset="0"/>
                <a:cs typeface="Ebrima" panose="02000000000000000000" pitchFamily="2" charset="0"/>
              </a:rPr>
              <a:t>Category Insight</a:t>
            </a:r>
            <a:endParaRPr lang="en-ZA" b="1" dirty="0">
              <a:solidFill>
                <a:schemeClr val="bg1">
                  <a:lumMod val="50000"/>
                  <a:lumOff val="50000"/>
                </a:schemeClr>
              </a:solidFill>
              <a:latin typeface="Ebrima" panose="02000000000000000000" pitchFamily="2" charset="0"/>
              <a:ea typeface="Ebrima" panose="02000000000000000000" pitchFamily="2" charset="0"/>
              <a:cs typeface="Ebrima" panose="02000000000000000000" pitchFamily="2" charset="0"/>
            </a:endParaRPr>
          </a:p>
        </p:txBody>
      </p:sp>
      <p:pic>
        <p:nvPicPr>
          <p:cNvPr id="7" name="Picture 13" descr="C:\Dokumente und Einstellungen\mbohm\Desktop\o2\krais-blau.gif"/>
          <p:cNvPicPr>
            <a:picLocks noChangeAspect="1" noChangeArrowheads="1"/>
          </p:cNvPicPr>
          <p:nvPr/>
        </p:nvPicPr>
        <p:blipFill>
          <a:blip r:embed="rId3" cstate="email">
            <a:lum bright="70000" contrast="-70000"/>
            <a:extLst>
              <a:ext uri="{28A0092B-C50C-407E-A947-70E740481C1C}">
                <a14:useLocalDpi xmlns:a14="http://schemas.microsoft.com/office/drawing/2010/main"/>
              </a:ext>
            </a:extLst>
          </a:blip>
          <a:srcRect/>
          <a:stretch>
            <a:fillRect/>
          </a:stretch>
        </p:blipFill>
        <p:spPr bwMode="auto">
          <a:xfrm>
            <a:off x="7849245" y="1539342"/>
            <a:ext cx="2725990" cy="2763598"/>
          </a:xfrm>
          <a:prstGeom prst="rect">
            <a:avLst/>
          </a:prstGeom>
          <a:solidFill>
            <a:srgbClr val="C00000"/>
          </a:solidFill>
          <a:ln w="9525">
            <a:noFill/>
            <a:miter lim="800000"/>
            <a:headEnd/>
            <a:tailEnd/>
          </a:ln>
        </p:spPr>
      </p:pic>
      <p:pic>
        <p:nvPicPr>
          <p:cNvPr id="8" name="Picture 8" descr="C:\Dokumente und Einstellungen\mbohm\Desktop\o2\Kreis-grün.gif"/>
          <p:cNvPicPr>
            <a:picLocks noChangeAspect="1" noChangeArrowheads="1"/>
          </p:cNvPicPr>
          <p:nvPr/>
        </p:nvPicPr>
        <p:blipFill>
          <a:blip r:embed="rId4" cstate="email">
            <a:lum bright="70000" contrast="-70000"/>
            <a:extLst>
              <a:ext uri="{28A0092B-C50C-407E-A947-70E740481C1C}">
                <a14:useLocalDpi xmlns:a14="http://schemas.microsoft.com/office/drawing/2010/main"/>
              </a:ext>
            </a:extLst>
          </a:blip>
          <a:srcRect/>
          <a:stretch>
            <a:fillRect/>
          </a:stretch>
        </p:blipFill>
        <p:spPr bwMode="auto">
          <a:xfrm>
            <a:off x="4856545" y="1568738"/>
            <a:ext cx="2729622" cy="2741695"/>
          </a:xfrm>
          <a:prstGeom prst="rect">
            <a:avLst/>
          </a:prstGeom>
          <a:solidFill>
            <a:srgbClr val="C00000"/>
          </a:solidFill>
          <a:ln w="9525">
            <a:noFill/>
            <a:miter lim="800000"/>
            <a:headEnd/>
            <a:tailEnd/>
          </a:ln>
        </p:spPr>
      </p:pic>
      <p:sp>
        <p:nvSpPr>
          <p:cNvPr id="9" name="Rectangle 8"/>
          <p:cNvSpPr/>
          <p:nvPr/>
        </p:nvSpPr>
        <p:spPr>
          <a:xfrm>
            <a:off x="8073996" y="1025846"/>
            <a:ext cx="2100335" cy="369332"/>
          </a:xfrm>
          <a:prstGeom prst="rect">
            <a:avLst/>
          </a:prstGeom>
          <a:solidFill>
            <a:schemeClr val="bg1">
              <a:lumMod val="50000"/>
            </a:schemeClr>
          </a:solidFill>
        </p:spPr>
        <p:txBody>
          <a:bodyPr wrap="square">
            <a:spAutoFit/>
          </a:bodyPr>
          <a:lstStyle/>
          <a:p>
            <a:pPr algn="ctr"/>
            <a:r>
              <a:rPr lang="en-US" b="1" dirty="0">
                <a:solidFill>
                  <a:schemeClr val="bg1">
                    <a:lumMod val="50000"/>
                    <a:lumOff val="50000"/>
                  </a:schemeClr>
                </a:solidFill>
                <a:latin typeface="Ebrima" panose="02000000000000000000" pitchFamily="2" charset="0"/>
                <a:ea typeface="Ebrima" panose="02000000000000000000" pitchFamily="2" charset="0"/>
                <a:cs typeface="Ebrima" panose="02000000000000000000" pitchFamily="2" charset="0"/>
              </a:rPr>
              <a:t>Consumer Insight</a:t>
            </a:r>
            <a:endParaRPr lang="en-ZA" b="1" dirty="0">
              <a:solidFill>
                <a:schemeClr val="bg1">
                  <a:lumMod val="50000"/>
                  <a:lumOff val="5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10" name="Rectangle 9"/>
          <p:cNvSpPr/>
          <p:nvPr/>
        </p:nvSpPr>
        <p:spPr>
          <a:xfrm>
            <a:off x="5045833" y="1025846"/>
            <a:ext cx="2100335" cy="369332"/>
          </a:xfrm>
          <a:prstGeom prst="rect">
            <a:avLst/>
          </a:prstGeom>
          <a:solidFill>
            <a:schemeClr val="bg1">
              <a:lumMod val="50000"/>
            </a:schemeClr>
          </a:solidFill>
        </p:spPr>
        <p:txBody>
          <a:bodyPr wrap="square">
            <a:spAutoFit/>
          </a:bodyPr>
          <a:lstStyle/>
          <a:p>
            <a:pPr algn="ctr"/>
            <a:r>
              <a:rPr lang="en-US" b="1" dirty="0">
                <a:solidFill>
                  <a:schemeClr val="bg1">
                    <a:lumMod val="50000"/>
                    <a:lumOff val="50000"/>
                  </a:schemeClr>
                </a:solidFill>
                <a:latin typeface="Ebrima" panose="02000000000000000000" pitchFamily="2" charset="0"/>
                <a:ea typeface="Ebrima" panose="02000000000000000000" pitchFamily="2" charset="0"/>
                <a:cs typeface="Ebrima" panose="02000000000000000000" pitchFamily="2" charset="0"/>
              </a:rPr>
              <a:t>Brand Insight</a:t>
            </a:r>
            <a:endParaRPr lang="en-ZA" b="1" dirty="0">
              <a:solidFill>
                <a:schemeClr val="bg1">
                  <a:lumMod val="50000"/>
                  <a:lumOff val="5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11" name="Rectangle 10"/>
          <p:cNvSpPr/>
          <p:nvPr/>
        </p:nvSpPr>
        <p:spPr>
          <a:xfrm>
            <a:off x="5315981" y="2359514"/>
            <a:ext cx="2132748" cy="1323439"/>
          </a:xfrm>
          <a:prstGeom prst="rect">
            <a:avLst/>
          </a:prstGeom>
        </p:spPr>
        <p:txBody>
          <a:bodyPr wrap="square">
            <a:spAutoFit/>
          </a:bodyPr>
          <a:lstStyle/>
          <a:p>
            <a:r>
              <a:rPr lang="fr-FR" sz="1600" b="1" dirty="0">
                <a:solidFill>
                  <a:schemeClr val="bg1"/>
                </a:solidFill>
                <a:latin typeface="Ebrima" panose="02000000000000000000" pitchFamily="2" charset="0"/>
                <a:ea typeface="Ebrima" panose="02000000000000000000" pitchFamily="2" charset="0"/>
                <a:cs typeface="Ebrima" panose="02000000000000000000" pitchFamily="2" charset="0"/>
              </a:rPr>
              <a:t>Que propose la marque pour satisfaire les besoins et les attentes des consommateurs? </a:t>
            </a:r>
          </a:p>
        </p:txBody>
      </p:sp>
      <p:sp>
        <p:nvSpPr>
          <p:cNvPr id="12" name="Rectangle 11"/>
          <p:cNvSpPr/>
          <p:nvPr/>
        </p:nvSpPr>
        <p:spPr>
          <a:xfrm>
            <a:off x="8307383" y="2530192"/>
            <a:ext cx="2235153" cy="1323439"/>
          </a:xfrm>
          <a:prstGeom prst="rect">
            <a:avLst/>
          </a:prstGeom>
        </p:spPr>
        <p:txBody>
          <a:bodyPr wrap="square">
            <a:spAutoFit/>
          </a:bodyPr>
          <a:lstStyle/>
          <a:p>
            <a:r>
              <a:rPr lang="fr-FR" sz="1600" b="1" dirty="0">
                <a:solidFill>
                  <a:schemeClr val="bg1"/>
                </a:solidFill>
                <a:latin typeface="Ebrima" panose="02000000000000000000" pitchFamily="2" charset="0"/>
                <a:ea typeface="Ebrima" panose="02000000000000000000" pitchFamily="2" charset="0"/>
                <a:cs typeface="Ebrima" panose="02000000000000000000" pitchFamily="2" charset="0"/>
              </a:rPr>
              <a:t>Quelles sont les attentes des cibles et quelle est leur relation avec les différents Media? </a:t>
            </a:r>
          </a:p>
        </p:txBody>
      </p:sp>
    </p:spTree>
    <p:extLst>
      <p:ext uri="{BB962C8B-B14F-4D97-AF65-F5344CB8AC3E}">
        <p14:creationId xmlns:p14="http://schemas.microsoft.com/office/powerpoint/2010/main" val="1638355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1398231" y="452293"/>
            <a:ext cx="8152731" cy="8171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defPPr>
              <a:defRPr lang="fr-FR"/>
            </a:defPPr>
            <a:lvl1pPr algn="ctr" fontAlgn="base">
              <a:spcBef>
                <a:spcPct val="0"/>
              </a:spcBef>
              <a:spcAft>
                <a:spcPct val="0"/>
              </a:spcAft>
              <a:defRPr sz="3600" b="1">
                <a:solidFill>
                  <a:srgbClr val="C00000"/>
                </a:solidFill>
                <a:latin typeface="Trebuchet MS"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gn="l"/>
            <a:r>
              <a:rPr lang="fr-FR" dirty="0"/>
              <a:t>NOTRE OFFRE</a:t>
            </a:r>
          </a:p>
        </p:txBody>
      </p:sp>
      <p:sp>
        <p:nvSpPr>
          <p:cNvPr id="5" name="Rectangle 4"/>
          <p:cNvSpPr/>
          <p:nvPr/>
        </p:nvSpPr>
        <p:spPr>
          <a:xfrm>
            <a:off x="833378" y="1269477"/>
            <a:ext cx="10556110" cy="4154984"/>
          </a:xfrm>
          <a:prstGeom prst="rect">
            <a:avLst/>
          </a:prstGeom>
        </p:spPr>
        <p:txBody>
          <a:bodyPr wrap="square">
            <a:spAutoFit/>
          </a:bodyPr>
          <a:lstStyle/>
          <a:p>
            <a:pPr marL="285750" indent="-285750" algn="just">
              <a:buClr>
                <a:srgbClr val="C00000"/>
              </a:buClr>
              <a:buFont typeface="Arial" pitchFamily="34" charset="0"/>
              <a:buChar char="•"/>
            </a:pPr>
            <a:r>
              <a:rPr lang="fr-FR" sz="2200" dirty="0">
                <a:latin typeface="Trebuchet MS" panose="020B0703020202090204" pitchFamily="34" charset="0"/>
                <a:ea typeface="Ebrima" pitchFamily="2" charset="0"/>
                <a:cs typeface="Ebrima" pitchFamily="2" charset="0"/>
              </a:rPr>
              <a:t>Nous vous proposons de payer le juste prix pour chacun des plans Media </a:t>
            </a:r>
          </a:p>
          <a:p>
            <a:pPr marL="285750" indent="-285750" algn="just">
              <a:buClr>
                <a:srgbClr val="C00000"/>
              </a:buClr>
              <a:buFont typeface="Arial" pitchFamily="34" charset="0"/>
              <a:buChar char="•"/>
            </a:pPr>
            <a:endParaRPr lang="fr-FR" sz="2200" dirty="0">
              <a:latin typeface="Trebuchet MS" panose="020B0703020202090204" pitchFamily="34" charset="0"/>
              <a:ea typeface="Ebrima" pitchFamily="2" charset="0"/>
              <a:cs typeface="Ebrima" pitchFamily="2" charset="0"/>
            </a:endParaRPr>
          </a:p>
          <a:p>
            <a:pPr marL="285750" indent="-285750" algn="just">
              <a:buClr>
                <a:srgbClr val="C00000"/>
              </a:buClr>
              <a:buFont typeface="Arial" pitchFamily="34" charset="0"/>
              <a:buChar char="•"/>
            </a:pPr>
            <a:r>
              <a:rPr lang="fr-FR" sz="2200" dirty="0">
                <a:latin typeface="Trebuchet MS" panose="020B0703020202090204" pitchFamily="34" charset="0"/>
                <a:ea typeface="Ebrima" pitchFamily="2" charset="0"/>
                <a:cs typeface="Ebrima" pitchFamily="2" charset="0"/>
              </a:rPr>
              <a:t>Nous sommes déterminés par l’atteinte des objectifs fixés au préalable ;</a:t>
            </a:r>
            <a:endParaRPr lang="fr-FR" sz="2200" i="1" dirty="0">
              <a:solidFill>
                <a:schemeClr val="accent2"/>
              </a:solidFill>
              <a:latin typeface="Trebuchet MS" panose="020B0703020202090204" pitchFamily="34" charset="0"/>
              <a:ea typeface="Ebrima" pitchFamily="2" charset="0"/>
              <a:cs typeface="Ebrima" pitchFamily="2" charset="0"/>
            </a:endParaRPr>
          </a:p>
          <a:p>
            <a:pPr marL="285750" indent="-285750" algn="just">
              <a:buClr>
                <a:srgbClr val="C00000"/>
              </a:buClr>
              <a:buFont typeface="Arial" pitchFamily="34" charset="0"/>
              <a:buChar char="•"/>
            </a:pPr>
            <a:endParaRPr lang="fr-FR" sz="2200" i="1" dirty="0">
              <a:solidFill>
                <a:schemeClr val="accent2"/>
              </a:solidFill>
              <a:latin typeface="Trebuchet MS" panose="020B0703020202090204" pitchFamily="34" charset="0"/>
              <a:ea typeface="Ebrima" pitchFamily="2" charset="0"/>
              <a:cs typeface="Ebrima" pitchFamily="2" charset="0"/>
            </a:endParaRPr>
          </a:p>
          <a:p>
            <a:pPr marL="285750" indent="-285750" algn="just">
              <a:buClr>
                <a:srgbClr val="C00000"/>
              </a:buClr>
              <a:buFont typeface="Arial" pitchFamily="34" charset="0"/>
              <a:buChar char="•"/>
            </a:pPr>
            <a:r>
              <a:rPr lang="fr-FR" sz="2200" dirty="0">
                <a:latin typeface="Trebuchet MS" panose="020B0703020202090204" pitchFamily="34" charset="0"/>
                <a:ea typeface="Ebrima" pitchFamily="2" charset="0"/>
                <a:cs typeface="Ebrima" pitchFamily="2" charset="0"/>
              </a:rPr>
              <a:t>Nous avons l’expérience de la gestion de grands clients dans la région ;</a:t>
            </a:r>
          </a:p>
          <a:p>
            <a:pPr marL="285750" indent="-285750" algn="just">
              <a:buClr>
                <a:srgbClr val="C00000"/>
              </a:buClr>
              <a:buFont typeface="Arial" pitchFamily="34" charset="0"/>
              <a:buChar char="•"/>
            </a:pPr>
            <a:endParaRPr lang="fr-FR" sz="2200" dirty="0">
              <a:latin typeface="Trebuchet MS" panose="020B0703020202090204" pitchFamily="34" charset="0"/>
              <a:ea typeface="Ebrima" pitchFamily="2" charset="0"/>
              <a:cs typeface="Ebrima" pitchFamily="2" charset="0"/>
            </a:endParaRPr>
          </a:p>
          <a:p>
            <a:pPr marL="285750" indent="-285750" algn="just">
              <a:buClr>
                <a:srgbClr val="C00000"/>
              </a:buClr>
              <a:buFont typeface="Arial" pitchFamily="34" charset="0"/>
              <a:buChar char="•"/>
            </a:pPr>
            <a:r>
              <a:rPr lang="fr-FR" sz="2200" dirty="0">
                <a:latin typeface="Trebuchet MS" panose="020B0703020202090204" pitchFamily="34" charset="0"/>
                <a:ea typeface="Ebrima" pitchFamily="2" charset="0"/>
                <a:cs typeface="Ebrima" pitchFamily="2" charset="0"/>
              </a:rPr>
              <a:t>Nous avons une excellente connaissance des scènes Media des pays de la région Afrique Centrale et de l’Ouest;</a:t>
            </a:r>
          </a:p>
          <a:p>
            <a:pPr marL="285750" indent="-285750" algn="just">
              <a:buClr>
                <a:srgbClr val="C00000"/>
              </a:buClr>
              <a:buFont typeface="Arial" pitchFamily="34" charset="0"/>
              <a:buChar char="•"/>
            </a:pPr>
            <a:endParaRPr lang="fr-FR" sz="2200" dirty="0">
              <a:latin typeface="Trebuchet MS" panose="020B0703020202090204" pitchFamily="34" charset="0"/>
              <a:ea typeface="Ebrima" pitchFamily="2" charset="0"/>
              <a:cs typeface="Ebrima" pitchFamily="2" charset="0"/>
            </a:endParaRPr>
          </a:p>
          <a:p>
            <a:pPr marL="285750" indent="-285750" algn="just">
              <a:buClr>
                <a:srgbClr val="C00000"/>
              </a:buClr>
              <a:buFont typeface="Arial" pitchFamily="34" charset="0"/>
              <a:buChar char="•"/>
            </a:pPr>
            <a:r>
              <a:rPr lang="fr-FR" sz="2200" dirty="0">
                <a:latin typeface="Trebuchet MS" panose="020B0703020202090204" pitchFamily="34" charset="0"/>
                <a:ea typeface="Ebrima" pitchFamily="2" charset="0"/>
                <a:cs typeface="Ebrima" pitchFamily="2" charset="0"/>
              </a:rPr>
              <a:t>Nous disposons d’un service de Monitoring intégré, qui permet non seulement de s’assurer du bon déroulement de nos  campagnes afin d’en établir les rapports mais aussi de garder un œil sur ce que fait la concurrence. </a:t>
            </a:r>
          </a:p>
        </p:txBody>
      </p:sp>
    </p:spTree>
    <p:extLst>
      <p:ext uri="{BB962C8B-B14F-4D97-AF65-F5344CB8AC3E}">
        <p14:creationId xmlns:p14="http://schemas.microsoft.com/office/powerpoint/2010/main" val="2881861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4" descr="http://files.cameroonwebnews.com/uploads/2011/06/s-ECOBANK-LOGO_large.png"/>
          <p:cNvSpPr>
            <a:spLocks noChangeAspect="1" noChangeArrowheads="1"/>
          </p:cNvSpPr>
          <p:nvPr/>
        </p:nvSpPr>
        <p:spPr bwMode="auto">
          <a:xfrm>
            <a:off x="1679575" y="-822325"/>
            <a:ext cx="3257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4" name="AutoShape 2"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5" name="AutoShape 4"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20" name="Titre 1"/>
          <p:cNvSpPr txBox="1">
            <a:spLocks/>
          </p:cNvSpPr>
          <p:nvPr/>
        </p:nvSpPr>
        <p:spPr>
          <a:xfrm>
            <a:off x="1967552" y="151808"/>
            <a:ext cx="8229600" cy="603567"/>
          </a:xfrm>
          <a:prstGeom prst="rect">
            <a:avLst/>
          </a:prstGeom>
        </p:spPr>
        <p:txBody>
          <a:bodyPr vert="horz" lIns="91440" tIns="45720" rIns="91440" bIns="45720" rtlCol="0" anchor="ctr">
            <a:noAutofit/>
          </a:bodyPr>
          <a:lstStyle>
            <a:lvl1pPr algn="ctr">
              <a:spcBef>
                <a:spcPct val="0"/>
              </a:spcBef>
              <a:buNone/>
              <a:defRPr sz="3200" b="1">
                <a:solidFill>
                  <a:srgbClr val="C00000"/>
                </a:solidFill>
                <a:latin typeface="Trebuchet MS" pitchFamily="34" charset="0"/>
                <a:ea typeface="+mj-ea"/>
                <a:cs typeface="Arial" pitchFamily="34" charset="0"/>
              </a:defRPr>
            </a:lvl1pPr>
          </a:lstStyle>
          <a:p>
            <a:r>
              <a:rPr lang="fr-FR" dirty="0"/>
              <a:t>NOS REFERENCES GESTION MEDIA</a:t>
            </a:r>
          </a:p>
        </p:txBody>
      </p:sp>
      <p:graphicFrame>
        <p:nvGraphicFramePr>
          <p:cNvPr id="8" name="Tableau 7">
            <a:extLst>
              <a:ext uri="{FF2B5EF4-FFF2-40B4-BE49-F238E27FC236}">
                <a16:creationId xmlns:a16="http://schemas.microsoft.com/office/drawing/2014/main" id="{40005316-AE4D-CD48-A15A-DAA7EC021E57}"/>
              </a:ext>
            </a:extLst>
          </p:cNvPr>
          <p:cNvGraphicFramePr>
            <a:graphicFrameLocks noGrp="1"/>
          </p:cNvGraphicFramePr>
          <p:nvPr>
            <p:extLst>
              <p:ext uri="{D42A27DB-BD31-4B8C-83A1-F6EECF244321}">
                <p14:modId xmlns:p14="http://schemas.microsoft.com/office/powerpoint/2010/main" val="2946591575"/>
              </p:ext>
            </p:extLst>
          </p:nvPr>
        </p:nvGraphicFramePr>
        <p:xfrm>
          <a:off x="717873" y="991037"/>
          <a:ext cx="4169432" cy="5649048"/>
        </p:xfrm>
        <a:graphic>
          <a:graphicData uri="http://schemas.openxmlformats.org/drawingml/2006/table">
            <a:tbl>
              <a:tblPr firstRow="1" bandRow="1">
                <a:tableStyleId>{5C22544A-7EE6-4342-B048-85BDC9FD1C3A}</a:tableStyleId>
              </a:tblPr>
              <a:tblGrid>
                <a:gridCol w="2014823">
                  <a:extLst>
                    <a:ext uri="{9D8B030D-6E8A-4147-A177-3AD203B41FA5}">
                      <a16:colId xmlns:a16="http://schemas.microsoft.com/office/drawing/2014/main" val="1783817745"/>
                    </a:ext>
                  </a:extLst>
                </a:gridCol>
                <a:gridCol w="2154609">
                  <a:extLst>
                    <a:ext uri="{9D8B030D-6E8A-4147-A177-3AD203B41FA5}">
                      <a16:colId xmlns:a16="http://schemas.microsoft.com/office/drawing/2014/main" val="712633626"/>
                    </a:ext>
                  </a:extLst>
                </a:gridCol>
              </a:tblGrid>
              <a:tr h="706131">
                <a:tc>
                  <a:txBody>
                    <a:bodyPr/>
                    <a:lstStyle/>
                    <a:p>
                      <a:endParaRPr lang="fr-FR" dirty="0"/>
                    </a:p>
                  </a:txBody>
                  <a:tcPr/>
                </a:tc>
                <a:tc>
                  <a:txBody>
                    <a:bodyPr/>
                    <a:lstStyle/>
                    <a:p>
                      <a:pPr algn="ctr"/>
                      <a:endParaRPr lang="fr-FR" dirty="0"/>
                    </a:p>
                    <a:p>
                      <a:pPr algn="ctr"/>
                      <a:r>
                        <a:rPr lang="fr-FR" dirty="0"/>
                        <a:t>De 2018 à 2019</a:t>
                      </a:r>
                    </a:p>
                  </a:txBody>
                  <a:tcPr/>
                </a:tc>
                <a:extLst>
                  <a:ext uri="{0D108BD9-81ED-4DB2-BD59-A6C34878D82A}">
                    <a16:rowId xmlns:a16="http://schemas.microsoft.com/office/drawing/2014/main" val="2088295273"/>
                  </a:ext>
                </a:extLst>
              </a:tr>
              <a:tr h="706131">
                <a:tc>
                  <a:txBody>
                    <a:bodyPr/>
                    <a:lstStyle/>
                    <a:p>
                      <a:endParaRPr lang="fr-FR"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De 2017 à 2019</a:t>
                      </a:r>
                    </a:p>
                    <a:p>
                      <a:pPr algn="ctr"/>
                      <a:endParaRPr lang="fr-FR" dirty="0"/>
                    </a:p>
                  </a:txBody>
                  <a:tcPr/>
                </a:tc>
                <a:extLst>
                  <a:ext uri="{0D108BD9-81ED-4DB2-BD59-A6C34878D82A}">
                    <a16:rowId xmlns:a16="http://schemas.microsoft.com/office/drawing/2014/main" val="355154803"/>
                  </a:ext>
                </a:extLst>
              </a:tr>
              <a:tr h="706131">
                <a:tc>
                  <a:txBody>
                    <a:bodyPr/>
                    <a:lstStyle/>
                    <a:p>
                      <a:endParaRPr lang="fr-FR" dirty="0"/>
                    </a:p>
                  </a:txBody>
                  <a:tcPr/>
                </a:tc>
                <a:tc>
                  <a:txBody>
                    <a:bodyPr/>
                    <a:lstStyle/>
                    <a:p>
                      <a:pPr algn="ctr"/>
                      <a:endParaRPr lang="fr-FR" dirty="0"/>
                    </a:p>
                    <a:p>
                      <a:pPr algn="ctr"/>
                      <a:r>
                        <a:rPr lang="fr-FR" dirty="0"/>
                        <a:t>De 2017 à 2019</a:t>
                      </a:r>
                    </a:p>
                  </a:txBody>
                  <a:tcPr/>
                </a:tc>
                <a:extLst>
                  <a:ext uri="{0D108BD9-81ED-4DB2-BD59-A6C34878D82A}">
                    <a16:rowId xmlns:a16="http://schemas.microsoft.com/office/drawing/2014/main" val="2764587313"/>
                  </a:ext>
                </a:extLst>
              </a:tr>
              <a:tr h="706131">
                <a:tc>
                  <a:txBody>
                    <a:bodyPr/>
                    <a:lstStyle/>
                    <a:p>
                      <a:endParaRPr lang="fr-FR" dirty="0"/>
                    </a:p>
                  </a:txBody>
                  <a:tcPr/>
                </a:tc>
                <a:tc>
                  <a:txBody>
                    <a:bodyPr/>
                    <a:lstStyle/>
                    <a:p>
                      <a:pPr algn="ctr"/>
                      <a:endParaRPr lang="fr-FR" dirty="0"/>
                    </a:p>
                    <a:p>
                      <a:pPr algn="ctr"/>
                      <a:r>
                        <a:rPr lang="fr-FR" dirty="0"/>
                        <a:t>De 2014 à 2017</a:t>
                      </a:r>
                    </a:p>
                  </a:txBody>
                  <a:tcPr/>
                </a:tc>
                <a:extLst>
                  <a:ext uri="{0D108BD9-81ED-4DB2-BD59-A6C34878D82A}">
                    <a16:rowId xmlns:a16="http://schemas.microsoft.com/office/drawing/2014/main" val="2210937106"/>
                  </a:ext>
                </a:extLst>
              </a:tr>
              <a:tr h="706131">
                <a:tc>
                  <a:txBody>
                    <a:bodyPr/>
                    <a:lstStyle/>
                    <a:p>
                      <a:endParaRPr lang="fr-FR"/>
                    </a:p>
                  </a:txBody>
                  <a:tcPr/>
                </a:tc>
                <a:tc>
                  <a:txBody>
                    <a:bodyPr/>
                    <a:lstStyle/>
                    <a:p>
                      <a:pPr algn="ctr"/>
                      <a:endParaRPr lang="fr-FR" dirty="0"/>
                    </a:p>
                    <a:p>
                      <a:pPr algn="ctr"/>
                      <a:r>
                        <a:rPr lang="fr-FR" dirty="0"/>
                        <a:t>De 2012 - 2016</a:t>
                      </a:r>
                    </a:p>
                  </a:txBody>
                  <a:tcPr/>
                </a:tc>
                <a:extLst>
                  <a:ext uri="{0D108BD9-81ED-4DB2-BD59-A6C34878D82A}">
                    <a16:rowId xmlns:a16="http://schemas.microsoft.com/office/drawing/2014/main" val="2244872366"/>
                  </a:ext>
                </a:extLst>
              </a:tr>
              <a:tr h="706131">
                <a:tc>
                  <a:txBody>
                    <a:bodyPr/>
                    <a:lstStyle/>
                    <a:p>
                      <a:endParaRPr lang="fr-FR" dirty="0"/>
                    </a:p>
                  </a:txBody>
                  <a:tcPr/>
                </a:tc>
                <a:tc>
                  <a:txBody>
                    <a:bodyPr/>
                    <a:lstStyle/>
                    <a:p>
                      <a:pPr algn="ctr"/>
                      <a:endParaRPr lang="fr-FR" dirty="0"/>
                    </a:p>
                    <a:p>
                      <a:pPr algn="ctr"/>
                      <a:r>
                        <a:rPr lang="fr-FR" dirty="0"/>
                        <a:t>Depuis 2014</a:t>
                      </a:r>
                    </a:p>
                  </a:txBody>
                  <a:tcPr/>
                </a:tc>
                <a:extLst>
                  <a:ext uri="{0D108BD9-81ED-4DB2-BD59-A6C34878D82A}">
                    <a16:rowId xmlns:a16="http://schemas.microsoft.com/office/drawing/2014/main" val="1368500832"/>
                  </a:ext>
                </a:extLst>
              </a:tr>
              <a:tr h="706131">
                <a:tc>
                  <a:txBody>
                    <a:bodyPr/>
                    <a:lstStyle/>
                    <a:p>
                      <a:endParaRPr lang="fr-FR" dirty="0"/>
                    </a:p>
                  </a:txBody>
                  <a:tcPr/>
                </a:tc>
                <a:tc>
                  <a:txBody>
                    <a:bodyPr/>
                    <a:lstStyle/>
                    <a:p>
                      <a:pPr algn="ctr"/>
                      <a:endParaRPr lang="fr-FR" dirty="0"/>
                    </a:p>
                    <a:p>
                      <a:pPr algn="ctr"/>
                      <a:r>
                        <a:rPr lang="fr-FR" dirty="0"/>
                        <a:t>De 2017 à 2019</a:t>
                      </a:r>
                    </a:p>
                  </a:txBody>
                  <a:tcPr/>
                </a:tc>
                <a:extLst>
                  <a:ext uri="{0D108BD9-81ED-4DB2-BD59-A6C34878D82A}">
                    <a16:rowId xmlns:a16="http://schemas.microsoft.com/office/drawing/2014/main" val="294664627"/>
                  </a:ext>
                </a:extLst>
              </a:tr>
              <a:tr h="706131">
                <a:tc>
                  <a:txBody>
                    <a:bodyPr/>
                    <a:lstStyle/>
                    <a:p>
                      <a:endParaRPr lang="fr-FR"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De 2012 à 2017</a:t>
                      </a:r>
                    </a:p>
                    <a:p>
                      <a:pPr algn="ctr"/>
                      <a:endParaRPr lang="fr-FR" dirty="0"/>
                    </a:p>
                  </a:txBody>
                  <a:tcPr/>
                </a:tc>
                <a:extLst>
                  <a:ext uri="{0D108BD9-81ED-4DB2-BD59-A6C34878D82A}">
                    <a16:rowId xmlns:a16="http://schemas.microsoft.com/office/drawing/2014/main" val="1220973807"/>
                  </a:ext>
                </a:extLst>
              </a:tr>
            </a:tbl>
          </a:graphicData>
        </a:graphic>
      </p:graphicFrame>
      <p:pic>
        <p:nvPicPr>
          <p:cNvPr id="13" name="Image 12">
            <a:extLst>
              <a:ext uri="{FF2B5EF4-FFF2-40B4-BE49-F238E27FC236}">
                <a16:creationId xmlns:a16="http://schemas.microsoft.com/office/drawing/2014/main" id="{CAE14753-2ECE-9A43-A9B9-9BF27C1FBB85}"/>
              </a:ext>
            </a:extLst>
          </p:cNvPr>
          <p:cNvPicPr>
            <a:picLocks noChangeAspect="1"/>
          </p:cNvPicPr>
          <p:nvPr/>
        </p:nvPicPr>
        <p:blipFill>
          <a:blip r:embed="rId2"/>
          <a:stretch>
            <a:fillRect/>
          </a:stretch>
        </p:blipFill>
        <p:spPr>
          <a:xfrm>
            <a:off x="870273" y="1734192"/>
            <a:ext cx="1461850" cy="641788"/>
          </a:xfrm>
          <a:prstGeom prst="rect">
            <a:avLst/>
          </a:prstGeom>
        </p:spPr>
      </p:pic>
      <p:pic>
        <p:nvPicPr>
          <p:cNvPr id="14" name="Image 13">
            <a:extLst>
              <a:ext uri="{FF2B5EF4-FFF2-40B4-BE49-F238E27FC236}">
                <a16:creationId xmlns:a16="http://schemas.microsoft.com/office/drawing/2014/main" id="{6A0E419A-A22B-9C49-A95E-43B60329BE56}"/>
              </a:ext>
            </a:extLst>
          </p:cNvPr>
          <p:cNvPicPr>
            <a:picLocks noChangeAspect="1"/>
          </p:cNvPicPr>
          <p:nvPr/>
        </p:nvPicPr>
        <p:blipFill>
          <a:blip r:embed="rId3"/>
          <a:stretch>
            <a:fillRect/>
          </a:stretch>
        </p:blipFill>
        <p:spPr>
          <a:xfrm>
            <a:off x="870273" y="2499606"/>
            <a:ext cx="1260926" cy="521672"/>
          </a:xfrm>
          <a:prstGeom prst="rect">
            <a:avLst/>
          </a:prstGeom>
        </p:spPr>
      </p:pic>
      <p:pic>
        <p:nvPicPr>
          <p:cNvPr id="15" name="Image 14">
            <a:extLst>
              <a:ext uri="{FF2B5EF4-FFF2-40B4-BE49-F238E27FC236}">
                <a16:creationId xmlns:a16="http://schemas.microsoft.com/office/drawing/2014/main" id="{81D262E3-03A7-274E-BCD0-1FF5F415B460}"/>
              </a:ext>
            </a:extLst>
          </p:cNvPr>
          <p:cNvPicPr>
            <a:picLocks noChangeAspect="1"/>
          </p:cNvPicPr>
          <p:nvPr/>
        </p:nvPicPr>
        <p:blipFill>
          <a:blip r:embed="rId4"/>
          <a:stretch>
            <a:fillRect/>
          </a:stretch>
        </p:blipFill>
        <p:spPr>
          <a:xfrm>
            <a:off x="717874" y="3178291"/>
            <a:ext cx="1494350" cy="624910"/>
          </a:xfrm>
          <a:prstGeom prst="rect">
            <a:avLst/>
          </a:prstGeom>
        </p:spPr>
      </p:pic>
      <p:pic>
        <p:nvPicPr>
          <p:cNvPr id="17" name="Image 16">
            <a:extLst>
              <a:ext uri="{FF2B5EF4-FFF2-40B4-BE49-F238E27FC236}">
                <a16:creationId xmlns:a16="http://schemas.microsoft.com/office/drawing/2014/main" id="{944A9677-DF7C-9148-B9EA-51B0AE5D1B53}"/>
              </a:ext>
            </a:extLst>
          </p:cNvPr>
          <p:cNvPicPr>
            <a:picLocks noChangeAspect="1"/>
          </p:cNvPicPr>
          <p:nvPr/>
        </p:nvPicPr>
        <p:blipFill>
          <a:blip r:embed="rId5"/>
          <a:stretch>
            <a:fillRect/>
          </a:stretch>
        </p:blipFill>
        <p:spPr>
          <a:xfrm>
            <a:off x="1005849" y="3988541"/>
            <a:ext cx="1067255" cy="601417"/>
          </a:xfrm>
          <a:prstGeom prst="rect">
            <a:avLst/>
          </a:prstGeom>
        </p:spPr>
      </p:pic>
      <p:pic>
        <p:nvPicPr>
          <p:cNvPr id="18" name="Picture 2" descr="http://bourgogneinnovation.org/wp-content/uploads/2014/09/BIC.png">
            <a:extLst>
              <a:ext uri="{FF2B5EF4-FFF2-40B4-BE49-F238E27FC236}">
                <a16:creationId xmlns:a16="http://schemas.microsoft.com/office/drawing/2014/main" id="{3B6E8386-463E-EA4F-A308-C287F8D84F2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0273" y="4736677"/>
            <a:ext cx="1397625" cy="46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a:extLst>
              <a:ext uri="{FF2B5EF4-FFF2-40B4-BE49-F238E27FC236}">
                <a16:creationId xmlns:a16="http://schemas.microsoft.com/office/drawing/2014/main" id="{44B41395-20F8-3845-A787-D78D39C1536C}"/>
              </a:ext>
            </a:extLst>
          </p:cNvPr>
          <p:cNvPicPr>
            <a:picLocks noChangeAspect="1"/>
          </p:cNvPicPr>
          <p:nvPr/>
        </p:nvPicPr>
        <p:blipFill>
          <a:blip r:embed="rId7"/>
          <a:stretch>
            <a:fillRect/>
          </a:stretch>
        </p:blipFill>
        <p:spPr>
          <a:xfrm>
            <a:off x="798897" y="5593654"/>
            <a:ext cx="1413327" cy="236732"/>
          </a:xfrm>
          <a:prstGeom prst="rect">
            <a:avLst/>
          </a:prstGeom>
        </p:spPr>
      </p:pic>
      <p:pic>
        <p:nvPicPr>
          <p:cNvPr id="23" name="Image 22">
            <a:extLst>
              <a:ext uri="{FF2B5EF4-FFF2-40B4-BE49-F238E27FC236}">
                <a16:creationId xmlns:a16="http://schemas.microsoft.com/office/drawing/2014/main" id="{6B9D3718-ABB8-0447-96AD-0D742FB28EB7}"/>
              </a:ext>
            </a:extLst>
          </p:cNvPr>
          <p:cNvPicPr>
            <a:picLocks noChangeAspect="1"/>
          </p:cNvPicPr>
          <p:nvPr/>
        </p:nvPicPr>
        <p:blipFill>
          <a:blip r:embed="rId8"/>
          <a:stretch>
            <a:fillRect/>
          </a:stretch>
        </p:blipFill>
        <p:spPr>
          <a:xfrm>
            <a:off x="1005850" y="977771"/>
            <a:ext cx="1135109" cy="638499"/>
          </a:xfrm>
          <a:prstGeom prst="rect">
            <a:avLst/>
          </a:prstGeom>
        </p:spPr>
      </p:pic>
      <p:pic>
        <p:nvPicPr>
          <p:cNvPr id="2" name="Image 1">
            <a:extLst>
              <a:ext uri="{FF2B5EF4-FFF2-40B4-BE49-F238E27FC236}">
                <a16:creationId xmlns:a16="http://schemas.microsoft.com/office/drawing/2014/main" id="{1CE0FB7C-0600-BC48-B460-58D61DBEB9E4}"/>
              </a:ext>
            </a:extLst>
          </p:cNvPr>
          <p:cNvPicPr>
            <a:picLocks noChangeAspect="1"/>
          </p:cNvPicPr>
          <p:nvPr/>
        </p:nvPicPr>
        <p:blipFill>
          <a:blip r:embed="rId9"/>
          <a:stretch>
            <a:fillRect/>
          </a:stretch>
        </p:blipFill>
        <p:spPr>
          <a:xfrm>
            <a:off x="1154163" y="5702981"/>
            <a:ext cx="1139085" cy="1139085"/>
          </a:xfrm>
          <a:prstGeom prst="rect">
            <a:avLst/>
          </a:prstGeom>
        </p:spPr>
      </p:pic>
      <p:sp>
        <p:nvSpPr>
          <p:cNvPr id="4" name="ZoneTexte 3">
            <a:extLst>
              <a:ext uri="{FF2B5EF4-FFF2-40B4-BE49-F238E27FC236}">
                <a16:creationId xmlns:a16="http://schemas.microsoft.com/office/drawing/2014/main" id="{279B49D5-BD8E-A44D-A2A0-A35D8A45BA23}"/>
              </a:ext>
            </a:extLst>
          </p:cNvPr>
          <p:cNvSpPr txBox="1"/>
          <p:nvPr/>
        </p:nvSpPr>
        <p:spPr>
          <a:xfrm>
            <a:off x="5755411" y="3878625"/>
            <a:ext cx="6390290" cy="1754326"/>
          </a:xfrm>
          <a:prstGeom prst="rect">
            <a:avLst/>
          </a:prstGeom>
          <a:noFill/>
          <a:ln>
            <a:solidFill>
              <a:schemeClr val="accent6">
                <a:lumMod val="75000"/>
              </a:schemeClr>
            </a:solidFill>
          </a:ln>
        </p:spPr>
        <p:txBody>
          <a:bodyPr wrap="square" rtlCol="0">
            <a:spAutoFit/>
          </a:bodyPr>
          <a:lstStyle/>
          <a:p>
            <a:r>
              <a:rPr lang="fr-FR" dirty="0">
                <a:latin typeface="Trebuchet MS" panose="020B0703020202090204" pitchFamily="34" charset="0"/>
              </a:rPr>
              <a:t>Le tableau ci-joint montre qu’en gestion media nous avons déjà couvert plusieurs secteurs d’activités et travaillé pour de grandes marques internationales. </a:t>
            </a:r>
          </a:p>
          <a:p>
            <a:r>
              <a:rPr lang="fr-FR" dirty="0">
                <a:latin typeface="Trebuchet MS" panose="020B0703020202090204" pitchFamily="34" charset="0"/>
              </a:rPr>
              <a:t>Samsung, Western Union, SC JOHNSON, DSTV, BIC et Kenya Airways sont des clients que nous avons gérés sur l’ensemble des pays d’Afrique Centrale et de l’Ouest</a:t>
            </a:r>
          </a:p>
        </p:txBody>
      </p:sp>
      <p:graphicFrame>
        <p:nvGraphicFramePr>
          <p:cNvPr id="24" name="Tableau 23">
            <a:extLst>
              <a:ext uri="{FF2B5EF4-FFF2-40B4-BE49-F238E27FC236}">
                <a16:creationId xmlns:a16="http://schemas.microsoft.com/office/drawing/2014/main" id="{DE768C43-E912-8445-9405-A08EB7BE85DA}"/>
              </a:ext>
            </a:extLst>
          </p:cNvPr>
          <p:cNvGraphicFramePr>
            <a:graphicFrameLocks noGrp="1"/>
          </p:cNvGraphicFramePr>
          <p:nvPr>
            <p:extLst>
              <p:ext uri="{D42A27DB-BD31-4B8C-83A1-F6EECF244321}">
                <p14:modId xmlns:p14="http://schemas.microsoft.com/office/powerpoint/2010/main" val="1225177625"/>
              </p:ext>
            </p:extLst>
          </p:nvPr>
        </p:nvGraphicFramePr>
        <p:xfrm>
          <a:off x="6425879" y="899245"/>
          <a:ext cx="4258238" cy="2824524"/>
        </p:xfrm>
        <a:graphic>
          <a:graphicData uri="http://schemas.openxmlformats.org/drawingml/2006/table">
            <a:tbl>
              <a:tblPr firstRow="1" bandRow="1">
                <a:tableStyleId>{5C22544A-7EE6-4342-B048-85BDC9FD1C3A}</a:tableStyleId>
              </a:tblPr>
              <a:tblGrid>
                <a:gridCol w="2014823">
                  <a:extLst>
                    <a:ext uri="{9D8B030D-6E8A-4147-A177-3AD203B41FA5}">
                      <a16:colId xmlns:a16="http://schemas.microsoft.com/office/drawing/2014/main" val="1783817745"/>
                    </a:ext>
                  </a:extLst>
                </a:gridCol>
                <a:gridCol w="2243415">
                  <a:extLst>
                    <a:ext uri="{9D8B030D-6E8A-4147-A177-3AD203B41FA5}">
                      <a16:colId xmlns:a16="http://schemas.microsoft.com/office/drawing/2014/main" val="712633626"/>
                    </a:ext>
                  </a:extLst>
                </a:gridCol>
              </a:tblGrid>
              <a:tr h="706131">
                <a:tc>
                  <a:txBody>
                    <a:bodyPr/>
                    <a:lstStyle/>
                    <a:p>
                      <a:endParaRPr lang="fr-FR" dirty="0"/>
                    </a:p>
                  </a:txBody>
                  <a:tcPr/>
                </a:tc>
                <a:tc>
                  <a:txBody>
                    <a:bodyPr/>
                    <a:lstStyle/>
                    <a:p>
                      <a:pPr algn="ctr"/>
                      <a:endParaRPr lang="fr-FR" dirty="0"/>
                    </a:p>
                    <a:p>
                      <a:pPr algn="ctr"/>
                      <a:r>
                        <a:rPr lang="fr-FR" dirty="0"/>
                        <a:t>De 2015 à 2018</a:t>
                      </a:r>
                    </a:p>
                  </a:txBody>
                  <a:tcPr/>
                </a:tc>
                <a:extLst>
                  <a:ext uri="{0D108BD9-81ED-4DB2-BD59-A6C34878D82A}">
                    <a16:rowId xmlns:a16="http://schemas.microsoft.com/office/drawing/2014/main" val="2088295273"/>
                  </a:ext>
                </a:extLst>
              </a:tr>
              <a:tr h="706131">
                <a:tc>
                  <a:txBody>
                    <a:bodyPr/>
                    <a:lstStyle/>
                    <a:p>
                      <a:endParaRPr lang="fr-FR"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De 2014 à 2017</a:t>
                      </a:r>
                    </a:p>
                    <a:p>
                      <a:pPr algn="ctr"/>
                      <a:endParaRPr lang="fr-FR" dirty="0"/>
                    </a:p>
                  </a:txBody>
                  <a:tcPr/>
                </a:tc>
                <a:extLst>
                  <a:ext uri="{0D108BD9-81ED-4DB2-BD59-A6C34878D82A}">
                    <a16:rowId xmlns:a16="http://schemas.microsoft.com/office/drawing/2014/main" val="355154803"/>
                  </a:ext>
                </a:extLst>
              </a:tr>
              <a:tr h="706131">
                <a:tc>
                  <a:txBody>
                    <a:bodyPr/>
                    <a:lstStyle/>
                    <a:p>
                      <a:endParaRPr lang="fr-FR" dirty="0"/>
                    </a:p>
                  </a:txBody>
                  <a:tcPr/>
                </a:tc>
                <a:tc>
                  <a:txBody>
                    <a:bodyPr/>
                    <a:lstStyle/>
                    <a:p>
                      <a:pPr algn="ctr"/>
                      <a:endParaRPr lang="fr-FR" dirty="0"/>
                    </a:p>
                    <a:p>
                      <a:pPr algn="ctr"/>
                      <a:r>
                        <a:rPr lang="fr-FR" dirty="0"/>
                        <a:t>De 2012 à 2018</a:t>
                      </a:r>
                    </a:p>
                  </a:txBody>
                  <a:tcPr/>
                </a:tc>
                <a:extLst>
                  <a:ext uri="{0D108BD9-81ED-4DB2-BD59-A6C34878D82A}">
                    <a16:rowId xmlns:a16="http://schemas.microsoft.com/office/drawing/2014/main" val="2764587313"/>
                  </a:ext>
                </a:extLst>
              </a:tr>
              <a:tr h="706131">
                <a:tc>
                  <a:txBody>
                    <a:bodyPr/>
                    <a:lstStyle/>
                    <a:p>
                      <a:endParaRPr lang="fr-FR" dirty="0"/>
                    </a:p>
                  </a:txBody>
                  <a:tcPr/>
                </a:tc>
                <a:tc>
                  <a:txBody>
                    <a:bodyPr/>
                    <a:lstStyle/>
                    <a:p>
                      <a:pPr algn="ctr"/>
                      <a:endParaRPr lang="fr-FR" dirty="0"/>
                    </a:p>
                    <a:p>
                      <a:pPr algn="ctr"/>
                      <a:r>
                        <a:rPr lang="fr-FR" dirty="0"/>
                        <a:t>De 2014 à 2017</a:t>
                      </a:r>
                    </a:p>
                  </a:txBody>
                  <a:tcPr/>
                </a:tc>
                <a:extLst>
                  <a:ext uri="{0D108BD9-81ED-4DB2-BD59-A6C34878D82A}">
                    <a16:rowId xmlns:a16="http://schemas.microsoft.com/office/drawing/2014/main" val="2210937106"/>
                  </a:ext>
                </a:extLst>
              </a:tr>
            </a:tbl>
          </a:graphicData>
        </a:graphic>
      </p:graphicFrame>
      <p:pic>
        <p:nvPicPr>
          <p:cNvPr id="26" name="Image 25">
            <a:extLst>
              <a:ext uri="{FF2B5EF4-FFF2-40B4-BE49-F238E27FC236}">
                <a16:creationId xmlns:a16="http://schemas.microsoft.com/office/drawing/2014/main" id="{C00C4F8E-E6FD-694A-9BCB-8B635BBC9043}"/>
              </a:ext>
            </a:extLst>
          </p:cNvPr>
          <p:cNvPicPr>
            <a:picLocks noChangeAspect="1"/>
          </p:cNvPicPr>
          <p:nvPr/>
        </p:nvPicPr>
        <p:blipFill>
          <a:blip r:embed="rId10"/>
          <a:stretch>
            <a:fillRect/>
          </a:stretch>
        </p:blipFill>
        <p:spPr>
          <a:xfrm>
            <a:off x="6470655" y="907834"/>
            <a:ext cx="1837775" cy="661138"/>
          </a:xfrm>
          <a:prstGeom prst="rect">
            <a:avLst/>
          </a:prstGeom>
        </p:spPr>
      </p:pic>
      <p:pic>
        <p:nvPicPr>
          <p:cNvPr id="27" name="Picture 5" descr="C:\Users\Guy NAHOUA\Pictures\images.jpg">
            <a:extLst>
              <a:ext uri="{FF2B5EF4-FFF2-40B4-BE49-F238E27FC236}">
                <a16:creationId xmlns:a16="http://schemas.microsoft.com/office/drawing/2014/main" id="{CBF9E81E-3B30-284A-9779-A6728C0D9D2D}"/>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470655" y="1645215"/>
            <a:ext cx="1506697" cy="620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DC283306-866B-D74A-9513-1FA6A733852B}"/>
              </a:ext>
            </a:extLst>
          </p:cNvPr>
          <p:cNvPicPr>
            <a:picLocks noChangeAspect="1"/>
          </p:cNvPicPr>
          <p:nvPr/>
        </p:nvPicPr>
        <p:blipFill>
          <a:blip r:embed="rId12"/>
          <a:stretch>
            <a:fillRect/>
          </a:stretch>
        </p:blipFill>
        <p:spPr>
          <a:xfrm>
            <a:off x="6416119" y="2338044"/>
            <a:ext cx="1324750" cy="695494"/>
          </a:xfrm>
          <a:prstGeom prst="rect">
            <a:avLst/>
          </a:prstGeom>
        </p:spPr>
      </p:pic>
    </p:spTree>
    <p:extLst>
      <p:ext uri="{BB962C8B-B14F-4D97-AF65-F5344CB8AC3E}">
        <p14:creationId xmlns:p14="http://schemas.microsoft.com/office/powerpoint/2010/main" val="522409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1386656" y="81904"/>
            <a:ext cx="8255055" cy="8171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defPPr>
              <a:defRPr lang="fr-FR"/>
            </a:defPPr>
            <a:lvl1pPr algn="ctr" fontAlgn="base">
              <a:spcBef>
                <a:spcPct val="0"/>
              </a:spcBef>
              <a:spcAft>
                <a:spcPct val="0"/>
              </a:spcAft>
              <a:defRPr sz="3600" b="1">
                <a:solidFill>
                  <a:srgbClr val="C00000"/>
                </a:solidFill>
                <a:latin typeface="Trebuchet MS"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gn="l"/>
            <a:r>
              <a:rPr lang="fr-FR" sz="2800" dirty="0"/>
              <a:t>QUELQUES REALISATIONS AVEC SUCCES</a:t>
            </a:r>
          </a:p>
        </p:txBody>
      </p:sp>
      <p:sp>
        <p:nvSpPr>
          <p:cNvPr id="5" name="Rectangle 4"/>
          <p:cNvSpPr/>
          <p:nvPr/>
        </p:nvSpPr>
        <p:spPr>
          <a:xfrm>
            <a:off x="902826" y="1172808"/>
            <a:ext cx="10556110" cy="4801314"/>
          </a:xfrm>
          <a:prstGeom prst="rect">
            <a:avLst/>
          </a:prstGeom>
        </p:spPr>
        <p:txBody>
          <a:bodyPr wrap="square">
            <a:spAutoFit/>
          </a:bodyPr>
          <a:lstStyle/>
          <a:p>
            <a:pPr marL="342900" indent="-342900" algn="just">
              <a:buClr>
                <a:srgbClr val="C00000"/>
              </a:buClr>
              <a:buFont typeface="Wingdings" pitchFamily="2" charset="2"/>
              <a:buChar char="q"/>
            </a:pPr>
            <a:r>
              <a:rPr lang="fr-FR" b="1" dirty="0">
                <a:solidFill>
                  <a:srgbClr val="C00000"/>
                </a:solidFill>
                <a:latin typeface="Trebuchet MS" panose="020B0703020202090204" pitchFamily="34" charset="0"/>
                <a:ea typeface="Ebrima" pitchFamily="2" charset="0"/>
                <a:cs typeface="Ebrima" pitchFamily="2" charset="0"/>
              </a:rPr>
              <a:t>SAMSUNG</a:t>
            </a:r>
            <a:r>
              <a:rPr lang="fr-FR" dirty="0">
                <a:solidFill>
                  <a:srgbClr val="C00000"/>
                </a:solidFill>
                <a:latin typeface="Trebuchet MS" panose="020B0703020202090204" pitchFamily="34" charset="0"/>
                <a:ea typeface="Ebrima" pitchFamily="2" charset="0"/>
                <a:cs typeface="Ebrima" pitchFamily="2" charset="0"/>
              </a:rPr>
              <a:t> : </a:t>
            </a:r>
            <a:r>
              <a:rPr lang="fr-FR" dirty="0">
                <a:latin typeface="Trebuchet MS" panose="020B0703020202090204" pitchFamily="34" charset="0"/>
                <a:ea typeface="Ebrima" pitchFamily="2" charset="0"/>
                <a:cs typeface="Ebrima" pitchFamily="2" charset="0"/>
              </a:rPr>
              <a:t>gestion Média au Cameroun (2012-2016) et en Cote d’Ivoire 2016-2017). Dans cette période force est de noter que cette marque était leader sur ces marchés en matière d’électroménager et téléphones portables grâce aux choix stratégiques de l’agence.</a:t>
            </a:r>
          </a:p>
          <a:p>
            <a:pPr marL="285750" indent="-285750" algn="just">
              <a:buClr>
                <a:srgbClr val="C00000"/>
              </a:buClr>
              <a:buFont typeface="Arial" pitchFamily="34" charset="0"/>
              <a:buChar char="•"/>
            </a:pPr>
            <a:endParaRPr lang="fr-FR" dirty="0">
              <a:latin typeface="Trebuchet MS" panose="020B0703020202090204" pitchFamily="34" charset="0"/>
              <a:ea typeface="Ebrima" pitchFamily="2" charset="0"/>
              <a:cs typeface="Ebrima" pitchFamily="2" charset="0"/>
            </a:endParaRPr>
          </a:p>
          <a:p>
            <a:pPr marL="342900" indent="-342900" algn="just">
              <a:buClr>
                <a:srgbClr val="C00000"/>
              </a:buClr>
              <a:buFont typeface="Wingdings" pitchFamily="2" charset="2"/>
              <a:buChar char="q"/>
            </a:pPr>
            <a:r>
              <a:rPr lang="fr-FR" b="1" dirty="0">
                <a:solidFill>
                  <a:srgbClr val="C00000"/>
                </a:solidFill>
                <a:latin typeface="Trebuchet MS" panose="020B0703020202090204" pitchFamily="34" charset="0"/>
                <a:ea typeface="Ebrima" pitchFamily="2" charset="0"/>
                <a:cs typeface="Ebrima" pitchFamily="2" charset="0"/>
              </a:rPr>
              <a:t>ECOBANK: </a:t>
            </a:r>
            <a:r>
              <a:rPr lang="fr-FR" dirty="0">
                <a:latin typeface="Trebuchet MS" panose="020B0703020202090204" pitchFamily="34" charset="0"/>
                <a:ea typeface="Ebrima" pitchFamily="2" charset="0"/>
                <a:cs typeface="Ebrima" pitchFamily="2" charset="0"/>
              </a:rPr>
              <a:t>De 2012 à 2017 nous avons fait de cette banque la plus visible dans son secteur à travers des supports innovants notamment des bâches murales et des supports et </a:t>
            </a:r>
            <a:r>
              <a:rPr lang="fr-FR" dirty="0" err="1">
                <a:latin typeface="Trebuchet MS" panose="020B0703020202090204" pitchFamily="34" charset="0"/>
                <a:ea typeface="Ebrima" pitchFamily="2" charset="0"/>
                <a:cs typeface="Ebrima" pitchFamily="2" charset="0"/>
              </a:rPr>
              <a:t>branding</a:t>
            </a:r>
            <a:r>
              <a:rPr lang="fr-FR" dirty="0">
                <a:latin typeface="Trebuchet MS" panose="020B0703020202090204" pitchFamily="34" charset="0"/>
                <a:ea typeface="Ebrima" pitchFamily="2" charset="0"/>
                <a:cs typeface="Ebrima" pitchFamily="2" charset="0"/>
              </a:rPr>
              <a:t> chariots à l’aéroport</a:t>
            </a:r>
            <a:endParaRPr lang="fr-FR" i="1" dirty="0">
              <a:solidFill>
                <a:schemeClr val="accent2"/>
              </a:solidFill>
              <a:latin typeface="Trebuchet MS" panose="020B0703020202090204" pitchFamily="34" charset="0"/>
              <a:ea typeface="Ebrima" pitchFamily="2" charset="0"/>
              <a:cs typeface="Ebrima" pitchFamily="2" charset="0"/>
            </a:endParaRPr>
          </a:p>
          <a:p>
            <a:pPr marL="285750" indent="-285750" algn="just">
              <a:buClr>
                <a:srgbClr val="C00000"/>
              </a:buClr>
              <a:buFont typeface="Arial" pitchFamily="34" charset="0"/>
              <a:buChar char="•"/>
            </a:pPr>
            <a:endParaRPr lang="fr-FR" i="1" dirty="0">
              <a:solidFill>
                <a:schemeClr val="accent2"/>
              </a:solidFill>
              <a:latin typeface="Trebuchet MS" panose="020B0703020202090204" pitchFamily="34" charset="0"/>
              <a:ea typeface="Ebrima" pitchFamily="2" charset="0"/>
              <a:cs typeface="Ebrima" pitchFamily="2" charset="0"/>
            </a:endParaRPr>
          </a:p>
          <a:p>
            <a:pPr marL="342900" indent="-342900" algn="just">
              <a:buClr>
                <a:srgbClr val="C00000"/>
              </a:buClr>
              <a:buFont typeface="Wingdings" pitchFamily="2" charset="2"/>
              <a:buChar char="q"/>
            </a:pPr>
            <a:r>
              <a:rPr lang="fr-FR" b="1" dirty="0">
                <a:solidFill>
                  <a:srgbClr val="C00000"/>
                </a:solidFill>
                <a:latin typeface="Trebuchet MS" panose="020B0703020202090204" pitchFamily="34" charset="0"/>
                <a:ea typeface="Ebrima" pitchFamily="2" charset="0"/>
                <a:cs typeface="Ebrima" pitchFamily="2" charset="0"/>
              </a:rPr>
              <a:t>JUMIA : </a:t>
            </a:r>
            <a:r>
              <a:rPr lang="fr-FR" dirty="0">
                <a:latin typeface="Trebuchet MS" panose="020B0703020202090204" pitchFamily="34" charset="0"/>
                <a:ea typeface="Ebrima" pitchFamily="2" charset="0"/>
                <a:cs typeface="Ebrima" pitchFamily="2" charset="0"/>
              </a:rPr>
              <a:t>de 2017 à la fermeture en 2019 nous avons contribué à faire de cette plateforme en très peu de temps leader du marché avec une très forte notoriété notamment avec une croissance de plus de 100% de 2018 à 2019;</a:t>
            </a:r>
          </a:p>
          <a:p>
            <a:pPr algn="just">
              <a:buClr>
                <a:srgbClr val="C00000"/>
              </a:buClr>
            </a:pPr>
            <a:r>
              <a:rPr lang="fr-FR" dirty="0">
                <a:latin typeface="Trebuchet MS" panose="020B0703020202090204" pitchFamily="34" charset="0"/>
                <a:ea typeface="Ebrima" pitchFamily="2" charset="0"/>
                <a:cs typeface="Ebrima" pitchFamily="2" charset="0"/>
              </a:rPr>
              <a:t>L’une des opérations des plus remarquables a été </a:t>
            </a:r>
            <a:r>
              <a:rPr lang="fr-FR" dirty="0" err="1">
                <a:latin typeface="Trebuchet MS" panose="020B0703020202090204" pitchFamily="34" charset="0"/>
                <a:ea typeface="Ebrima" pitchFamily="2" charset="0"/>
                <a:cs typeface="Ebrima" pitchFamily="2" charset="0"/>
              </a:rPr>
              <a:t>Jumia</a:t>
            </a:r>
            <a:r>
              <a:rPr lang="fr-FR" dirty="0">
                <a:latin typeface="Trebuchet MS" panose="020B0703020202090204" pitchFamily="34" charset="0"/>
                <a:ea typeface="Ebrima" pitchFamily="2" charset="0"/>
                <a:cs typeface="Ebrima" pitchFamily="2" charset="0"/>
              </a:rPr>
              <a:t> </a:t>
            </a:r>
            <a:r>
              <a:rPr lang="fr-FR" dirty="0" err="1">
                <a:latin typeface="Trebuchet MS" panose="020B0703020202090204" pitchFamily="34" charset="0"/>
                <a:ea typeface="Ebrima" pitchFamily="2" charset="0"/>
                <a:cs typeface="Ebrima" pitchFamily="2" charset="0"/>
              </a:rPr>
              <a:t>Anniversary</a:t>
            </a:r>
            <a:r>
              <a:rPr lang="fr-FR" dirty="0">
                <a:latin typeface="Trebuchet MS" panose="020B0703020202090204" pitchFamily="34" charset="0"/>
                <a:ea typeface="Ebrima" pitchFamily="2" charset="0"/>
                <a:cs typeface="Ebrima" pitchFamily="2" charset="0"/>
              </a:rPr>
              <a:t> 2018. Un concept média et BTL avec des livraisons surprises chaque semaine par des Stars (Mr Leo, Nabila, </a:t>
            </a:r>
            <a:r>
              <a:rPr lang="fr-FR" dirty="0" err="1">
                <a:latin typeface="Trebuchet MS" panose="020B0703020202090204" pitchFamily="34" charset="0"/>
                <a:ea typeface="Ebrima" pitchFamily="2" charset="0"/>
                <a:cs typeface="Ebrima" pitchFamily="2" charset="0"/>
              </a:rPr>
              <a:t>Moustik</a:t>
            </a:r>
            <a:r>
              <a:rPr lang="fr-FR" dirty="0">
                <a:latin typeface="Trebuchet MS" panose="020B0703020202090204" pitchFamily="34" charset="0"/>
                <a:ea typeface="Ebrima" pitchFamily="2" charset="0"/>
                <a:cs typeface="Ebrima" pitchFamily="2" charset="0"/>
              </a:rPr>
              <a:t> Le </a:t>
            </a:r>
            <a:r>
              <a:rPr lang="fr-FR" dirty="0" err="1">
                <a:latin typeface="Trebuchet MS" panose="020B0703020202090204" pitchFamily="34" charset="0"/>
                <a:ea typeface="Ebrima" pitchFamily="2" charset="0"/>
                <a:cs typeface="Ebrima" pitchFamily="2" charset="0"/>
              </a:rPr>
              <a:t>Charismatik</a:t>
            </a:r>
            <a:r>
              <a:rPr lang="fr-FR" dirty="0">
                <a:latin typeface="Trebuchet MS" panose="020B0703020202090204" pitchFamily="34" charset="0"/>
                <a:ea typeface="Ebrima" pitchFamily="2" charset="0"/>
                <a:cs typeface="Ebrima" pitchFamily="2" charset="0"/>
              </a:rPr>
              <a:t>)</a:t>
            </a:r>
          </a:p>
          <a:p>
            <a:pPr algn="just">
              <a:buClr>
                <a:srgbClr val="C00000"/>
              </a:buClr>
            </a:pPr>
            <a:endParaRPr lang="fr-FR" dirty="0">
              <a:latin typeface="Trebuchet MS" panose="020B0703020202090204" pitchFamily="34" charset="0"/>
              <a:ea typeface="Ebrima" pitchFamily="2" charset="0"/>
              <a:cs typeface="Ebrima" pitchFamily="2" charset="0"/>
            </a:endParaRPr>
          </a:p>
          <a:p>
            <a:pPr marL="285750" indent="-285750" algn="just">
              <a:buClr>
                <a:srgbClr val="C00000"/>
              </a:buClr>
              <a:buFont typeface="Wingdings" pitchFamily="2" charset="2"/>
              <a:buChar char="q"/>
            </a:pPr>
            <a:r>
              <a:rPr lang="fr-FR" b="1" dirty="0">
                <a:solidFill>
                  <a:srgbClr val="C00000"/>
                </a:solidFill>
                <a:latin typeface="Trebuchet MS" panose="020B0703020202090204" pitchFamily="34" charset="0"/>
                <a:ea typeface="Ebrima" pitchFamily="2" charset="0"/>
                <a:cs typeface="Ebrima" pitchFamily="2" charset="0"/>
              </a:rPr>
              <a:t>DSTV : </a:t>
            </a:r>
            <a:r>
              <a:rPr lang="fr-FR" dirty="0">
                <a:latin typeface="Trebuchet MS" panose="020B0703020202090204" pitchFamily="34" charset="0"/>
                <a:ea typeface="Ebrima" pitchFamily="2" charset="0"/>
                <a:cs typeface="Ebrima" pitchFamily="2" charset="0"/>
              </a:rPr>
              <a:t>de 2012 à 2017 nous avons géré ce client dans toute la zone Afrique Centrale et Afrique de l’Ouest. Aujourd’hui ce bouquet de chaînes est plus ou moins devenu l’ombre de lui-même. Pourtant concurrent </a:t>
            </a:r>
            <a:r>
              <a:rPr lang="fr-FR" dirty="0" err="1">
                <a:latin typeface="Trebuchet MS" panose="020B0703020202090204" pitchFamily="34" charset="0"/>
                <a:ea typeface="Ebrima" pitchFamily="2" charset="0"/>
                <a:cs typeface="Ebrima" pitchFamily="2" charset="0"/>
              </a:rPr>
              <a:t>serieux</a:t>
            </a:r>
            <a:r>
              <a:rPr lang="fr-FR" dirty="0">
                <a:latin typeface="Trebuchet MS" panose="020B0703020202090204" pitchFamily="34" charset="0"/>
                <a:ea typeface="Ebrima" pitchFamily="2" charset="0"/>
                <a:cs typeface="Ebrima" pitchFamily="2" charset="0"/>
              </a:rPr>
              <a:t> de Canal+ il </a:t>
            </a:r>
            <a:r>
              <a:rPr lang="fr-FR" dirty="0" err="1">
                <a:latin typeface="Trebuchet MS" panose="020B0703020202090204" pitchFamily="34" charset="0"/>
                <a:ea typeface="Ebrima" pitchFamily="2" charset="0"/>
                <a:cs typeface="Ebrima" pitchFamily="2" charset="0"/>
              </a:rPr>
              <a:t>ya</a:t>
            </a:r>
            <a:r>
              <a:rPr lang="fr-FR" dirty="0">
                <a:latin typeface="Trebuchet MS" panose="020B0703020202090204" pitchFamily="34" charset="0"/>
                <a:ea typeface="Ebrima" pitchFamily="2" charset="0"/>
                <a:cs typeface="Ebrima" pitchFamily="2" charset="0"/>
              </a:rPr>
              <a:t> quelques années</a:t>
            </a:r>
          </a:p>
        </p:txBody>
      </p:sp>
    </p:spTree>
    <p:extLst>
      <p:ext uri="{BB962C8B-B14F-4D97-AF65-F5344CB8AC3E}">
        <p14:creationId xmlns:p14="http://schemas.microsoft.com/office/powerpoint/2010/main" val="2061192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1C71481-0DF7-462E-8304-2B87134E7A77}"/>
              </a:ext>
            </a:extLst>
          </p:cNvPr>
          <p:cNvPicPr>
            <a:picLocks noChangeAspect="1"/>
          </p:cNvPicPr>
          <p:nvPr/>
        </p:nvPicPr>
        <p:blipFill>
          <a:blip r:embed="rId2"/>
          <a:stretch>
            <a:fillRect/>
          </a:stretch>
        </p:blipFill>
        <p:spPr>
          <a:xfrm>
            <a:off x="1863524" y="841026"/>
            <a:ext cx="8202592" cy="4604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78566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055145" y="106019"/>
            <a:ext cx="8347197" cy="571500"/>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fontAlgn="base">
              <a:spcAft>
                <a:spcPct val="0"/>
              </a:spcAft>
            </a:pPr>
            <a:r>
              <a:rPr lang="fr-FR" sz="2800" b="1" noProof="1">
                <a:solidFill>
                  <a:srgbClr val="C00000"/>
                </a:solidFill>
                <a:latin typeface="Trebuchet MS" pitchFamily="34" charset="0"/>
                <a:cs typeface="Arial" pitchFamily="34" charset="0"/>
              </a:rPr>
              <a:t>Monitoring TV &amp; Radio</a:t>
            </a:r>
          </a:p>
        </p:txBody>
      </p:sp>
      <p:sp>
        <p:nvSpPr>
          <p:cNvPr id="4" name="Rectangle 3"/>
          <p:cNvSpPr>
            <a:spLocks noGrp="1" noChangeArrowheads="1"/>
          </p:cNvSpPr>
          <p:nvPr>
            <p:ph idx="1"/>
          </p:nvPr>
        </p:nvSpPr>
        <p:spPr>
          <a:xfrm>
            <a:off x="196770" y="765533"/>
            <a:ext cx="11794602" cy="1769156"/>
          </a:xfrm>
          <a:ln>
            <a:solidFill>
              <a:schemeClr val="accent6">
                <a:lumMod val="75000"/>
              </a:schemeClr>
            </a:solidFill>
          </a:ln>
        </p:spPr>
        <p:txBody>
          <a:bodyPr>
            <a:noAutofit/>
          </a:bodyPr>
          <a:lstStyle/>
          <a:p>
            <a:pPr algn="just" eaLnBrk="1" hangingPunct="1">
              <a:lnSpc>
                <a:spcPct val="150000"/>
              </a:lnSpc>
              <a:defRPr/>
            </a:pPr>
            <a:r>
              <a:rPr lang="fr-FR" sz="1800" b="1" dirty="0">
                <a:latin typeface="Trebuchet MS" panose="020B0703020202090204" pitchFamily="34" charset="0"/>
                <a:ea typeface="Ebrima" panose="02000000000000000000" pitchFamily="2" charset="0"/>
                <a:cs typeface="Ebrima" panose="02000000000000000000" pitchFamily="2" charset="0"/>
              </a:rPr>
              <a:t>CORAL MEDIA</a:t>
            </a:r>
            <a:r>
              <a:rPr lang="fr-FR" sz="1800" dirty="0">
                <a:latin typeface="Trebuchet MS" panose="020B0703020202090204" pitchFamily="34" charset="0"/>
                <a:ea typeface="Ebrima" panose="02000000000000000000" pitchFamily="2" charset="0"/>
                <a:cs typeface="Ebrima" panose="02000000000000000000" pitchFamily="2" charset="0"/>
              </a:rPr>
              <a:t>, s'est dotée d'un équipement de dernière génération, fruit de plusieurs années de recherches en relation avec des partenaires extérieurs, spécialisés en logiciels sur mesure</a:t>
            </a:r>
          </a:p>
          <a:p>
            <a:pPr algn="just" eaLnBrk="1" hangingPunct="1">
              <a:lnSpc>
                <a:spcPct val="150000"/>
              </a:lnSpc>
              <a:defRPr/>
            </a:pPr>
            <a:r>
              <a:rPr lang="fr-FR" sz="1800" dirty="0">
                <a:latin typeface="Trebuchet MS" panose="020B0703020202090204" pitchFamily="34" charset="0"/>
                <a:ea typeface="Ebrima" panose="02000000000000000000" pitchFamily="2" charset="0"/>
                <a:cs typeface="Ebrima" panose="02000000000000000000" pitchFamily="2" charset="0"/>
              </a:rPr>
              <a:t>Composé d'ordinateurs et de logiciels spécialisés, notre équipement est semi-automatique avec une intervention humaine limitée et une bonne capacité de stockage. </a:t>
            </a:r>
          </a:p>
          <a:p>
            <a:pPr marL="0" indent="0" algn="just">
              <a:buNone/>
              <a:defRPr/>
            </a:pPr>
            <a:endParaRPr lang="en-US" sz="2000" dirty="0">
              <a:solidFill>
                <a:schemeClr val="tx1">
                  <a:lumMod val="85000"/>
                  <a:lumOff val="15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5" name="Rectangle 3">
            <a:extLst>
              <a:ext uri="{FF2B5EF4-FFF2-40B4-BE49-F238E27FC236}">
                <a16:creationId xmlns:a16="http://schemas.microsoft.com/office/drawing/2014/main" id="{6F777096-BA5F-654F-B649-84475025AC54}"/>
              </a:ext>
            </a:extLst>
          </p:cNvPr>
          <p:cNvSpPr txBox="1">
            <a:spLocks noChangeArrowheads="1"/>
          </p:cNvSpPr>
          <p:nvPr/>
        </p:nvSpPr>
        <p:spPr>
          <a:xfrm>
            <a:off x="196770" y="2633165"/>
            <a:ext cx="6808886" cy="2111929"/>
          </a:xfrm>
          <a:prstGeom prst="rect">
            <a:avLst/>
          </a:prstGeom>
          <a:ln>
            <a:solidFill>
              <a:schemeClr val="accent6">
                <a:lumMod val="75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50000"/>
              </a:lnSpc>
              <a:defRPr/>
            </a:pPr>
            <a:r>
              <a:rPr lang="fr-FR" sz="1800" dirty="0">
                <a:latin typeface="Trebuchet MS" panose="020B0703020202090204" pitchFamily="34" charset="0"/>
                <a:ea typeface="Ebrima" panose="02000000000000000000" pitchFamily="2" charset="0"/>
                <a:cs typeface="Ebrima" panose="02000000000000000000" pitchFamily="2" charset="0"/>
              </a:rPr>
              <a:t>Nous traquons simultanément l’ensemble des chaînes TV et Radio sur l'ensemble du territoire concerné</a:t>
            </a:r>
          </a:p>
          <a:p>
            <a:pPr algn="just">
              <a:lnSpc>
                <a:spcPct val="150000"/>
              </a:lnSpc>
              <a:defRPr/>
            </a:pPr>
            <a:r>
              <a:rPr lang="fr-FR" sz="1800" noProof="1">
                <a:latin typeface="Trebuchet MS" panose="020B0703020202090204" pitchFamily="34" charset="0"/>
                <a:ea typeface="Ebrima" panose="02000000000000000000" pitchFamily="2" charset="0"/>
                <a:cs typeface="Ebrima" panose="02000000000000000000" pitchFamily="2" charset="0"/>
              </a:rPr>
              <a:t>Enregistrement sytématique de tous les programmes TV et radio suivi de leur exploitation et stockage pour utilisation ultérieure</a:t>
            </a:r>
            <a:r>
              <a:rPr lang="fr-FR" sz="1800" noProof="1">
                <a:latin typeface="Ebrima" panose="02000000000000000000" pitchFamily="2" charset="0"/>
                <a:ea typeface="Ebrima" panose="02000000000000000000" pitchFamily="2" charset="0"/>
                <a:cs typeface="Ebrima" panose="02000000000000000000" pitchFamily="2" charset="0"/>
              </a:rPr>
              <a:t>.</a:t>
            </a:r>
            <a:endParaRPr lang="en-US" sz="1800" dirty="0">
              <a:solidFill>
                <a:schemeClr val="tx1">
                  <a:lumMod val="85000"/>
                  <a:lumOff val="15000"/>
                </a:schemeClr>
              </a:solidFill>
              <a:latin typeface="Ebrima" panose="02000000000000000000" pitchFamily="2" charset="0"/>
              <a:ea typeface="Ebrima" panose="02000000000000000000" pitchFamily="2" charset="0"/>
              <a:cs typeface="Ebrima" panose="02000000000000000000" pitchFamily="2" charset="0"/>
            </a:endParaRPr>
          </a:p>
        </p:txBody>
      </p:sp>
      <p:pic>
        <p:nvPicPr>
          <p:cNvPr id="6" name="Picture 2" descr="H:\CAPTURE ECRAN\capteur tuner.png">
            <a:extLst>
              <a:ext uri="{FF2B5EF4-FFF2-40B4-BE49-F238E27FC236}">
                <a16:creationId xmlns:a16="http://schemas.microsoft.com/office/drawing/2014/main" id="{931157CA-EA2C-0642-BAB7-8A4ABEF7D34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5104" y="4762770"/>
            <a:ext cx="2266948" cy="2077492"/>
          </a:xfrm>
          <a:prstGeom prst="rect">
            <a:avLst/>
          </a:prstGeom>
          <a:ln>
            <a:noFill/>
          </a:ln>
          <a:effectLst>
            <a:outerShdw blurRad="292100" dist="139700" dir="2700000" algn="tl" rotWithShape="0">
              <a:srgbClr val="333333">
                <a:alpha val="65000"/>
              </a:srgbClr>
            </a:outerShdw>
          </a:effectLst>
        </p:spPr>
      </p:pic>
      <p:pic>
        <p:nvPicPr>
          <p:cNvPr id="7" name="Picture 3" descr="H:\CAPTURE ECRAN\IMAGE SCAN.png">
            <a:extLst>
              <a:ext uri="{FF2B5EF4-FFF2-40B4-BE49-F238E27FC236}">
                <a16:creationId xmlns:a16="http://schemas.microsoft.com/office/drawing/2014/main" id="{3F3EDBFA-ECFC-EE41-8769-399A89810A6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30525" y="2819576"/>
            <a:ext cx="4360847" cy="2400605"/>
          </a:xfrm>
          <a:prstGeom prst="rect">
            <a:avLst/>
          </a:prstGeom>
          <a:ln>
            <a:noFill/>
          </a:ln>
          <a:effectLst>
            <a:outerShdw blurRad="292100" dist="139700" dir="2700000" algn="tl" rotWithShape="0">
              <a:srgbClr val="333333">
                <a:alpha val="65000"/>
              </a:srgbClr>
            </a:outerShdw>
          </a:effectLst>
        </p:spPr>
      </p:pic>
      <p:pic>
        <p:nvPicPr>
          <p:cNvPr id="8" name="Picture 4" descr="H:\CAPTURE ECRAN\IMAGE ENRE.png">
            <a:extLst>
              <a:ext uri="{FF2B5EF4-FFF2-40B4-BE49-F238E27FC236}">
                <a16:creationId xmlns:a16="http://schemas.microsoft.com/office/drawing/2014/main" id="{89A644B5-80CA-C64A-BFBA-9C09D26B499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17900" y="4816503"/>
            <a:ext cx="2766703" cy="2037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0196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360596" y="82108"/>
            <a:ext cx="5198769" cy="688975"/>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fontAlgn="base">
              <a:spcAft>
                <a:spcPct val="0"/>
              </a:spcAft>
            </a:pPr>
            <a:r>
              <a:rPr lang="fr-FR" sz="3200" b="1" noProof="1">
                <a:solidFill>
                  <a:srgbClr val="C00000"/>
                </a:solidFill>
                <a:latin typeface="Trebuchet MS" pitchFamily="34" charset="0"/>
                <a:cs typeface="Arial" pitchFamily="34" charset="0"/>
              </a:rPr>
              <a:t>OOH Monitoring</a:t>
            </a:r>
          </a:p>
        </p:txBody>
      </p:sp>
      <p:sp>
        <p:nvSpPr>
          <p:cNvPr id="8195" name="Rectangle 3"/>
          <p:cNvSpPr>
            <a:spLocks noGrp="1" noChangeArrowheads="1"/>
          </p:cNvSpPr>
          <p:nvPr>
            <p:ph idx="1"/>
          </p:nvPr>
        </p:nvSpPr>
        <p:spPr>
          <a:xfrm>
            <a:off x="914401" y="983849"/>
            <a:ext cx="4988688" cy="4815068"/>
          </a:xfrm>
          <a:ln>
            <a:solidFill>
              <a:schemeClr val="accent6">
                <a:lumMod val="75000"/>
              </a:schemeClr>
            </a:solidFill>
          </a:ln>
        </p:spPr>
        <p:txBody>
          <a:bodyPr>
            <a:noAutofit/>
          </a:bodyPr>
          <a:lstStyle/>
          <a:p>
            <a:pPr marL="144000" indent="-144000" algn="just">
              <a:lnSpc>
                <a:spcPct val="150000"/>
              </a:lnSpc>
            </a:pPr>
            <a:r>
              <a:rPr lang="fr-FR" altLang="fr-FR" sz="1800" dirty="0">
                <a:latin typeface="Trebuchet MS" panose="020B0703020202090204" pitchFamily="34" charset="0"/>
                <a:ea typeface="Ebrima" panose="02000000000000000000" pitchFamily="2" charset="0"/>
                <a:cs typeface="Ebrima" panose="02000000000000000000" pitchFamily="2" charset="0"/>
              </a:rPr>
              <a:t>Les photos sont prises de façon hebdomadaire par une équipe terrain présente dans toutes les villes. </a:t>
            </a:r>
          </a:p>
          <a:p>
            <a:pPr marL="144000" indent="-144000" algn="just">
              <a:lnSpc>
                <a:spcPct val="150000"/>
              </a:lnSpc>
            </a:pPr>
            <a:r>
              <a:rPr lang="fr-FR" altLang="fr-FR" sz="1800" dirty="0">
                <a:latin typeface="Trebuchet MS" panose="020B0703020202090204" pitchFamily="34" charset="0"/>
                <a:ea typeface="Ebrima" panose="02000000000000000000" pitchFamily="2" charset="0"/>
                <a:cs typeface="Ebrima" panose="02000000000000000000" pitchFamily="2" charset="0"/>
              </a:rPr>
              <a:t>Toutes les photos prises sont directement envoyées sur la plateforme avec géolocalisation. </a:t>
            </a:r>
          </a:p>
          <a:p>
            <a:pPr marL="144000" indent="-144000" algn="just">
              <a:lnSpc>
                <a:spcPct val="150000"/>
              </a:lnSpc>
            </a:pPr>
            <a:r>
              <a:rPr lang="fr-FR" altLang="fr-FR" sz="1800" dirty="0">
                <a:latin typeface="Trebuchet MS" panose="020B0703020202090204" pitchFamily="34" charset="0"/>
                <a:ea typeface="Ebrima" panose="02000000000000000000" pitchFamily="2" charset="0"/>
                <a:cs typeface="Ebrima" panose="02000000000000000000" pitchFamily="2" charset="0"/>
              </a:rPr>
              <a:t>Un panneau est photographié quand son visuel change ou quand il présente un incident. Dans ce dernier cas il apparaît sur la plateforme avec une remarque indiquant clairement la nature de celle-ci.</a:t>
            </a:r>
          </a:p>
        </p:txBody>
      </p:sp>
      <p:sp>
        <p:nvSpPr>
          <p:cNvPr id="5" name="Rectangle 3">
            <a:extLst>
              <a:ext uri="{FF2B5EF4-FFF2-40B4-BE49-F238E27FC236}">
                <a16:creationId xmlns:a16="http://schemas.microsoft.com/office/drawing/2014/main" id="{0C8B94F8-65E1-B846-B542-D3EDCE64D83D}"/>
              </a:ext>
            </a:extLst>
          </p:cNvPr>
          <p:cNvSpPr txBox="1">
            <a:spLocks noChangeArrowheads="1"/>
          </p:cNvSpPr>
          <p:nvPr/>
        </p:nvSpPr>
        <p:spPr>
          <a:xfrm>
            <a:off x="6678592" y="983848"/>
            <a:ext cx="5150733" cy="4815068"/>
          </a:xfrm>
          <a:prstGeom prst="rect">
            <a:avLst/>
          </a:prstGeom>
          <a:ln>
            <a:solidFill>
              <a:schemeClr val="accent6">
                <a:lumMod val="75000"/>
              </a:schemeClr>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50000"/>
              </a:lnSpc>
            </a:pPr>
            <a:r>
              <a:rPr lang="fr-FR" altLang="fr-FR" sz="1800" dirty="0">
                <a:latin typeface="Trebuchet MS" panose="020B0703020202090204" pitchFamily="34" charset="0"/>
                <a:ea typeface="Ebrima" panose="02000000000000000000" pitchFamily="2" charset="0"/>
                <a:cs typeface="Ebrima" panose="02000000000000000000" pitchFamily="2" charset="0"/>
              </a:rPr>
              <a:t>Nos  représentants des principales villes sont formés à la pratique de la   </a:t>
            </a:r>
            <a:r>
              <a:rPr lang="fr-FR" altLang="fr-FR" sz="1800" b="1" dirty="0">
                <a:latin typeface="Trebuchet MS" panose="020B0703020202090204" pitchFamily="34" charset="0"/>
                <a:ea typeface="Ebrima" panose="02000000000000000000" pitchFamily="2" charset="0"/>
                <a:cs typeface="Ebrima" panose="02000000000000000000" pitchFamily="2" charset="0"/>
              </a:rPr>
              <a:t>technique du client mystère </a:t>
            </a:r>
            <a:endParaRPr lang="fr-FR" altLang="fr-FR" sz="1800" dirty="0">
              <a:latin typeface="Trebuchet MS" panose="020B0703020202090204" pitchFamily="34" charset="0"/>
              <a:ea typeface="Ebrima" panose="02000000000000000000" pitchFamily="2" charset="0"/>
              <a:cs typeface="Ebrima" panose="02000000000000000000" pitchFamily="2" charset="0"/>
            </a:endParaRPr>
          </a:p>
          <a:p>
            <a:pPr algn="just">
              <a:lnSpc>
                <a:spcPct val="150000"/>
              </a:lnSpc>
            </a:pPr>
            <a:r>
              <a:rPr lang="fr-FR" altLang="fr-FR" sz="1800" dirty="0">
                <a:latin typeface="Trebuchet MS" panose="020B0703020202090204" pitchFamily="34" charset="0"/>
                <a:ea typeface="Ebrima" panose="02000000000000000000" pitchFamily="2" charset="0"/>
                <a:cs typeface="Ebrima" panose="02000000000000000000" pitchFamily="2" charset="0"/>
              </a:rPr>
              <a:t>Ils sont chargés de suivre sur le terrain toutes activités BTL des concurrents, en se faisant passer pour un potentiel client, afin de mieux comprendre le mécanisme et le contenu </a:t>
            </a:r>
          </a:p>
          <a:p>
            <a:pPr algn="just">
              <a:lnSpc>
                <a:spcPct val="150000"/>
              </a:lnSpc>
            </a:pPr>
            <a:r>
              <a:rPr lang="fr-FR" altLang="fr-FR" sz="1800" dirty="0">
                <a:latin typeface="Trebuchet MS" panose="020B0703020202090204" pitchFamily="34" charset="0"/>
                <a:ea typeface="Ebrima" panose="02000000000000000000" pitchFamily="2" charset="0"/>
                <a:cs typeface="Ebrima" panose="02000000000000000000" pitchFamily="2" charset="0"/>
              </a:rPr>
              <a:t>Un rapport photo avec descriptif clair du concept est renvoyé au siège pour transmission au client.</a:t>
            </a:r>
          </a:p>
        </p:txBody>
      </p:sp>
      <p:sp>
        <p:nvSpPr>
          <p:cNvPr id="6" name="Rectangle 2">
            <a:extLst>
              <a:ext uri="{FF2B5EF4-FFF2-40B4-BE49-F238E27FC236}">
                <a16:creationId xmlns:a16="http://schemas.microsoft.com/office/drawing/2014/main" id="{027D2337-0790-274B-A162-2050D8411A08}"/>
              </a:ext>
            </a:extLst>
          </p:cNvPr>
          <p:cNvSpPr txBox="1">
            <a:spLocks noChangeArrowheads="1"/>
          </p:cNvSpPr>
          <p:nvPr/>
        </p:nvSpPr>
        <p:spPr>
          <a:xfrm>
            <a:off x="6103569" y="78531"/>
            <a:ext cx="5198769" cy="688975"/>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base">
              <a:spcAft>
                <a:spcPct val="0"/>
              </a:spcAft>
            </a:pPr>
            <a:r>
              <a:rPr lang="fr-FR" sz="3200" b="1" noProof="1">
                <a:solidFill>
                  <a:srgbClr val="C00000"/>
                </a:solidFill>
                <a:latin typeface="Trebuchet MS" pitchFamily="34" charset="0"/>
                <a:cs typeface="Arial" pitchFamily="34" charset="0"/>
              </a:rPr>
              <a:t>BTL Monitoring</a:t>
            </a:r>
          </a:p>
        </p:txBody>
      </p:sp>
    </p:spTree>
    <p:extLst>
      <p:ext uri="{BB962C8B-B14F-4D97-AF65-F5344CB8AC3E}">
        <p14:creationId xmlns:p14="http://schemas.microsoft.com/office/powerpoint/2010/main" val="2080472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contenu 2"/>
          <p:cNvSpPr>
            <a:spLocks noGrp="1"/>
          </p:cNvSpPr>
          <p:nvPr>
            <p:ph sz="half" idx="1"/>
          </p:nvPr>
        </p:nvSpPr>
        <p:spPr>
          <a:xfrm>
            <a:off x="449157" y="965870"/>
            <a:ext cx="11250593" cy="2087190"/>
          </a:xfrm>
          <a:ln>
            <a:solidFill>
              <a:schemeClr val="accent6">
                <a:lumMod val="75000"/>
              </a:schemeClr>
            </a:solidFill>
          </a:ln>
        </p:spPr>
        <p:txBody>
          <a:bodyPr>
            <a:noAutofit/>
          </a:bodyPr>
          <a:lstStyle/>
          <a:p>
            <a:pPr algn="just" eaLnBrk="1" hangingPunct="1"/>
            <a:r>
              <a:rPr lang="fr-FR" altLang="fr-FR" sz="1600" dirty="0">
                <a:latin typeface="Trebuchet MS" panose="020B0703020202090204" pitchFamily="34" charset="0"/>
                <a:ea typeface="Ebrima" panose="02000000000000000000" pitchFamily="2" charset="0"/>
                <a:cs typeface="Ebrima" panose="02000000000000000000" pitchFamily="2" charset="0"/>
              </a:rPr>
              <a:t>Nous utilisons ici un logiciel robot </a:t>
            </a:r>
          </a:p>
          <a:p>
            <a:pPr algn="just" eaLnBrk="1" hangingPunct="1"/>
            <a:r>
              <a:rPr lang="fr-FR" altLang="fr-FR" sz="1600" dirty="0">
                <a:latin typeface="Trebuchet MS" panose="020B0703020202090204" pitchFamily="34" charset="0"/>
                <a:ea typeface="Ebrima" panose="02000000000000000000" pitchFamily="2" charset="0"/>
                <a:cs typeface="Ebrima" panose="02000000000000000000" pitchFamily="2" charset="0"/>
              </a:rPr>
              <a:t>Il permet d’identifier sur la toile et les réseaux sociaux tous les contenus ou un mot ou expression (une marque par exemple) est mentionné</a:t>
            </a:r>
          </a:p>
          <a:p>
            <a:pPr algn="just" eaLnBrk="1" hangingPunct="1"/>
            <a:r>
              <a:rPr lang="fr-FR" altLang="fr-FR" sz="1600" noProof="1">
                <a:latin typeface="Trebuchet MS" panose="020B0703020202090204" pitchFamily="34" charset="0"/>
                <a:ea typeface="Ebrima" panose="02000000000000000000" pitchFamily="2" charset="0"/>
                <a:cs typeface="Ebrima" panose="02000000000000000000" pitchFamily="2" charset="0"/>
              </a:rPr>
              <a:t>Il envoie aussitôt un email d’alerte</a:t>
            </a:r>
          </a:p>
          <a:p>
            <a:pPr algn="just" eaLnBrk="1" hangingPunct="1"/>
            <a:r>
              <a:rPr lang="fr-FR" altLang="fr-FR" sz="1600" noProof="1">
                <a:latin typeface="Trebuchet MS" panose="020B0703020202090204" pitchFamily="34" charset="0"/>
                <a:ea typeface="Ebrima" panose="02000000000000000000" pitchFamily="2" charset="0"/>
                <a:cs typeface="Ebrima" panose="02000000000000000000" pitchFamily="2" charset="0"/>
              </a:rPr>
              <a:t>Le logiciel permet également de faire des statistiques des mentions d’une marque sur une période donnée, de classifier les mentions en positives, négatives ou neutres…</a:t>
            </a:r>
          </a:p>
          <a:p>
            <a:pPr algn="just" eaLnBrk="1" hangingPunct="1"/>
            <a:r>
              <a:rPr lang="fr-FR" altLang="fr-FR" sz="1600" noProof="1">
                <a:latin typeface="Trebuchet MS" panose="020B0703020202090204" pitchFamily="34" charset="0"/>
                <a:ea typeface="Ebrima" panose="02000000000000000000" pitchFamily="2" charset="0"/>
                <a:cs typeface="Ebrima" panose="02000000000000000000" pitchFamily="2" charset="0"/>
              </a:rPr>
              <a:t>Il précise l’origine de la mention : Facebook, Twitter, Google….</a:t>
            </a:r>
          </a:p>
        </p:txBody>
      </p:sp>
      <p:sp>
        <p:nvSpPr>
          <p:cNvPr id="5" name="Titre 1"/>
          <p:cNvSpPr>
            <a:spLocks noGrp="1"/>
          </p:cNvSpPr>
          <p:nvPr>
            <p:ph type="title"/>
          </p:nvPr>
        </p:nvSpPr>
        <p:spPr>
          <a:xfrm>
            <a:off x="449157" y="42170"/>
            <a:ext cx="8194876" cy="706438"/>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l" fontAlgn="base">
              <a:spcAft>
                <a:spcPct val="0"/>
              </a:spcAft>
            </a:pPr>
            <a:r>
              <a:rPr lang="fr-FR" sz="3200" b="1" noProof="1">
                <a:solidFill>
                  <a:srgbClr val="C00000"/>
                </a:solidFill>
                <a:latin typeface="Trebuchet MS" pitchFamily="34" charset="0"/>
                <a:cs typeface="Arial" pitchFamily="34" charset="0"/>
              </a:rPr>
              <a:t>Monitoring Digital</a:t>
            </a:r>
          </a:p>
        </p:txBody>
      </p:sp>
      <p:pic>
        <p:nvPicPr>
          <p:cNvPr id="11268" name="Imag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9157" y="3230614"/>
            <a:ext cx="7583495" cy="362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8201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934817" y="188912"/>
            <a:ext cx="7350470" cy="735012"/>
          </a:xfrm>
          <a:noFill/>
          <a:ln w="9525">
            <a:noFill/>
            <a:miter lim="800000"/>
            <a:headEnd/>
            <a:tailEnd/>
          </a:ln>
        </p:spPr>
        <p:txBody>
          <a:bodyPr vert="horz" wrap="square" lIns="91440" tIns="45720" rIns="91440" bIns="45720" numCol="1" rtlCol="0" anchor="ctr" anchorCtr="0" compatLnSpc="1">
            <a:prstTxWarp prst="textNoShape">
              <a:avLst/>
            </a:prstTxWarp>
            <a:normAutofit/>
          </a:bodyPr>
          <a:lstStyle/>
          <a:p>
            <a:pPr algn="l" fontAlgn="base">
              <a:spcAft>
                <a:spcPct val="0"/>
              </a:spcAft>
            </a:pPr>
            <a:r>
              <a:rPr lang="fr-FR" sz="2800" b="1" noProof="1">
                <a:solidFill>
                  <a:srgbClr val="C00000"/>
                </a:solidFill>
                <a:latin typeface="Trebuchet MS" pitchFamily="34" charset="0"/>
                <a:cs typeface="Arial" pitchFamily="34" charset="0"/>
              </a:rPr>
              <a:t>REPORTING</a:t>
            </a:r>
          </a:p>
        </p:txBody>
      </p:sp>
      <p:sp>
        <p:nvSpPr>
          <p:cNvPr id="13315" name="Rectangle 3"/>
          <p:cNvSpPr>
            <a:spLocks noGrp="1" noChangeArrowheads="1"/>
          </p:cNvSpPr>
          <p:nvPr>
            <p:ph idx="1"/>
          </p:nvPr>
        </p:nvSpPr>
        <p:spPr>
          <a:xfrm>
            <a:off x="601884" y="1143971"/>
            <a:ext cx="10810754" cy="2050642"/>
          </a:xfrm>
        </p:spPr>
        <p:txBody>
          <a:bodyPr>
            <a:normAutofit fontScale="85000" lnSpcReduction="10000"/>
          </a:bodyPr>
          <a:lstStyle/>
          <a:p>
            <a:pPr marL="0" indent="0" algn="just" eaLnBrk="1" hangingPunct="1">
              <a:lnSpc>
                <a:spcPct val="150000"/>
              </a:lnSpc>
              <a:buNone/>
            </a:pPr>
            <a:r>
              <a:rPr lang="fr-FR" altLang="fr-FR" sz="2100" b="1" dirty="0">
                <a:solidFill>
                  <a:srgbClr val="C00000"/>
                </a:solidFill>
                <a:latin typeface="Trebuchet MS" panose="020B0703020202090204" pitchFamily="34" charset="0"/>
                <a:ea typeface="Ebrima" panose="02000000000000000000" pitchFamily="2" charset="0"/>
                <a:cs typeface="Ebrima" panose="02000000000000000000" pitchFamily="2" charset="0"/>
              </a:rPr>
              <a:t>Rapports suivi de Campagnes et Veille concurrentielle</a:t>
            </a:r>
          </a:p>
          <a:p>
            <a:pPr algn="just" eaLnBrk="1" hangingPunct="1">
              <a:lnSpc>
                <a:spcPct val="150000"/>
              </a:lnSpc>
              <a:buFont typeface="Arial" charset="0"/>
              <a:buBlip>
                <a:blip r:embed="rId2"/>
              </a:buBlip>
            </a:pPr>
            <a:r>
              <a:rPr lang="fr-FR" altLang="fr-FR" sz="1900" b="1" dirty="0">
                <a:solidFill>
                  <a:srgbClr val="404040"/>
                </a:solidFill>
                <a:latin typeface="Trebuchet MS" panose="020B0703020202090204" pitchFamily="34" charset="0"/>
                <a:ea typeface="Ebrima" panose="02000000000000000000" pitchFamily="2" charset="0"/>
                <a:cs typeface="Ebrima" panose="02000000000000000000" pitchFamily="2" charset="0"/>
              </a:rPr>
              <a:t>Quotidiens et/ou hebdomadaires :</a:t>
            </a:r>
            <a:r>
              <a:rPr lang="fr-FR" altLang="fr-FR" sz="1900" dirty="0">
                <a:solidFill>
                  <a:srgbClr val="404040"/>
                </a:solidFill>
                <a:latin typeface="Trebuchet MS" panose="020B0703020202090204" pitchFamily="34" charset="0"/>
                <a:ea typeface="Ebrima" panose="02000000000000000000" pitchFamily="2" charset="0"/>
                <a:cs typeface="Ebrima" panose="02000000000000000000" pitchFamily="2" charset="0"/>
              </a:rPr>
              <a:t> pour le suivi de campagnes. En cas de contestation d’un support media, la preuve est remise sur CD (enregistrement vidéo, audio, photo du panneau…)</a:t>
            </a:r>
          </a:p>
          <a:p>
            <a:pPr algn="just" eaLnBrk="1" hangingPunct="1">
              <a:lnSpc>
                <a:spcPct val="150000"/>
              </a:lnSpc>
              <a:buFont typeface="Arial" charset="0"/>
              <a:buBlip>
                <a:blip r:embed="rId2"/>
              </a:buBlip>
            </a:pPr>
            <a:r>
              <a:rPr lang="fr-FR" altLang="fr-FR" sz="1900" b="1" dirty="0">
                <a:solidFill>
                  <a:srgbClr val="404040"/>
                </a:solidFill>
                <a:latin typeface="Trebuchet MS" panose="020B0703020202090204" pitchFamily="34" charset="0"/>
                <a:ea typeface="Ebrima" panose="02000000000000000000" pitchFamily="2" charset="0"/>
                <a:cs typeface="Ebrima" panose="02000000000000000000" pitchFamily="2" charset="0"/>
              </a:rPr>
              <a:t>Alerte :</a:t>
            </a:r>
            <a:r>
              <a:rPr lang="fr-FR" altLang="fr-FR" sz="1900" dirty="0">
                <a:solidFill>
                  <a:srgbClr val="404040"/>
                </a:solidFill>
                <a:latin typeface="Trebuchet MS" panose="020B0703020202090204" pitchFamily="34" charset="0"/>
                <a:ea typeface="Ebrima" panose="02000000000000000000" pitchFamily="2" charset="0"/>
                <a:cs typeface="Ebrima" panose="02000000000000000000" pitchFamily="2" charset="0"/>
              </a:rPr>
              <a:t> email envoyé dans les 24 heures pour toute nouvelle activité d’un concurrent. </a:t>
            </a:r>
          </a:p>
          <a:p>
            <a:pPr algn="just" eaLnBrk="1" hangingPunct="1">
              <a:lnSpc>
                <a:spcPct val="150000"/>
              </a:lnSpc>
              <a:buFont typeface="Arial" charset="0"/>
              <a:buBlip>
                <a:blip r:embed="rId2"/>
              </a:buBlip>
            </a:pPr>
            <a:r>
              <a:rPr lang="fr-FR" altLang="fr-FR" sz="1900" b="1" dirty="0">
                <a:solidFill>
                  <a:srgbClr val="404040"/>
                </a:solidFill>
                <a:latin typeface="Trebuchet MS" panose="020B0703020202090204" pitchFamily="34" charset="0"/>
                <a:ea typeface="Ebrima" panose="02000000000000000000" pitchFamily="2" charset="0"/>
                <a:cs typeface="Ebrima" panose="02000000000000000000" pitchFamily="2" charset="0"/>
              </a:rPr>
              <a:t>Trimestriel :</a:t>
            </a:r>
            <a:r>
              <a:rPr lang="fr-FR" altLang="fr-FR" sz="1900" dirty="0">
                <a:solidFill>
                  <a:srgbClr val="404040"/>
                </a:solidFill>
                <a:latin typeface="Trebuchet MS" panose="020B0703020202090204" pitchFamily="34" charset="0"/>
                <a:ea typeface="Ebrima" panose="02000000000000000000" pitchFamily="2" charset="0"/>
                <a:cs typeface="Ebrima" panose="02000000000000000000" pitchFamily="2" charset="0"/>
              </a:rPr>
              <a:t> rapport d’analyse d’investissement média par secteur</a:t>
            </a:r>
          </a:p>
          <a:p>
            <a:pPr algn="just" eaLnBrk="1" hangingPunct="1">
              <a:lnSpc>
                <a:spcPct val="150000"/>
              </a:lnSpc>
              <a:buFont typeface="Arial" charset="0"/>
              <a:buBlip>
                <a:blip r:embed="rId2"/>
              </a:buBlip>
            </a:pPr>
            <a:endParaRPr lang="fr-FR" altLang="fr-FR" sz="2200" dirty="0">
              <a:solidFill>
                <a:srgbClr val="404040"/>
              </a:solidFill>
              <a:latin typeface="Trebuchet MS" panose="020B0703020202090204" pitchFamily="34" charset="0"/>
              <a:ea typeface="Ebrima" panose="02000000000000000000" pitchFamily="2" charset="0"/>
              <a:cs typeface="Ebrima" panose="02000000000000000000" pitchFamily="2" charset="0"/>
            </a:endParaRPr>
          </a:p>
        </p:txBody>
      </p:sp>
      <p:sp>
        <p:nvSpPr>
          <p:cNvPr id="4" name="Rectangle 3">
            <a:extLst>
              <a:ext uri="{FF2B5EF4-FFF2-40B4-BE49-F238E27FC236}">
                <a16:creationId xmlns:a16="http://schemas.microsoft.com/office/drawing/2014/main" id="{CBE6C2FC-8054-CD46-8E52-BCD3BA638A1D}"/>
              </a:ext>
            </a:extLst>
          </p:cNvPr>
          <p:cNvSpPr txBox="1">
            <a:spLocks noChangeArrowheads="1"/>
          </p:cNvSpPr>
          <p:nvPr/>
        </p:nvSpPr>
        <p:spPr bwMode="auto">
          <a:xfrm>
            <a:off x="601884" y="3368233"/>
            <a:ext cx="1010084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algn="just">
              <a:spcBef>
                <a:spcPts val="1000"/>
              </a:spcBef>
              <a:buClr>
                <a:schemeClr val="accent1"/>
              </a:buClr>
              <a:buSzPct val="80000"/>
              <a:buNone/>
            </a:pPr>
            <a:r>
              <a:rPr lang="fr-FR" altLang="fr-FR" sz="1800" b="1" dirty="0">
                <a:solidFill>
                  <a:srgbClr val="C00000"/>
                </a:solidFill>
                <a:latin typeface="Trebuchet MS" panose="020B0703020202090204" pitchFamily="34" charset="0"/>
                <a:ea typeface="Ebrima" panose="02000000000000000000" pitchFamily="2" charset="0"/>
                <a:cs typeface="Ebrima" panose="02000000000000000000" pitchFamily="2" charset="0"/>
              </a:rPr>
              <a:t>Rapports d’analyse d’investissements</a:t>
            </a:r>
            <a:endParaRPr lang="fr-FR" altLang="fr-FR" sz="1800" dirty="0">
              <a:solidFill>
                <a:srgbClr val="262626"/>
              </a:solidFill>
              <a:latin typeface="Trebuchet MS" panose="020B0703020202090204" pitchFamily="34" charset="0"/>
              <a:ea typeface="Ebrima" panose="02000000000000000000" pitchFamily="2" charset="0"/>
              <a:cs typeface="Ebrima" panose="02000000000000000000" pitchFamily="2" charset="0"/>
            </a:endParaRPr>
          </a:p>
          <a:p>
            <a:pPr algn="just">
              <a:spcBef>
                <a:spcPts val="1000"/>
              </a:spcBef>
              <a:buClr>
                <a:schemeClr val="accent1"/>
              </a:buClr>
              <a:buSzPct val="80000"/>
              <a:buBlip>
                <a:blip r:embed="rId2"/>
              </a:buBlip>
            </a:pPr>
            <a:r>
              <a:rPr lang="fr-FR" altLang="fr-FR" sz="1600" dirty="0">
                <a:solidFill>
                  <a:srgbClr val="262626"/>
                </a:solidFill>
                <a:latin typeface="Trebuchet MS" panose="020B0703020202090204" pitchFamily="34" charset="0"/>
                <a:ea typeface="Ebrima" panose="02000000000000000000" pitchFamily="2" charset="0"/>
                <a:cs typeface="Ebrima" panose="02000000000000000000" pitchFamily="2" charset="0"/>
              </a:rPr>
              <a:t>Analyse du volume d’investissement global du secteur</a:t>
            </a:r>
          </a:p>
          <a:p>
            <a:pPr algn="just">
              <a:spcBef>
                <a:spcPts val="1000"/>
              </a:spcBef>
              <a:buClr>
                <a:schemeClr val="accent1"/>
              </a:buClr>
              <a:buSzPct val="80000"/>
              <a:buBlip>
                <a:blip r:embed="rId2"/>
              </a:buBlip>
            </a:pPr>
            <a:r>
              <a:rPr lang="fr-FR" altLang="fr-FR" sz="1600" dirty="0">
                <a:solidFill>
                  <a:srgbClr val="262626"/>
                </a:solidFill>
                <a:latin typeface="Trebuchet MS" panose="020B0703020202090204" pitchFamily="34" charset="0"/>
                <a:ea typeface="Ebrima" panose="02000000000000000000" pitchFamily="2" charset="0"/>
                <a:cs typeface="Ebrima" panose="02000000000000000000" pitchFamily="2" charset="0"/>
              </a:rPr>
              <a:t>Analyse des parts d’investissements des différents acteurs du secteur (SOS)</a:t>
            </a:r>
          </a:p>
          <a:p>
            <a:pPr algn="just">
              <a:spcBef>
                <a:spcPts val="1000"/>
              </a:spcBef>
              <a:buClr>
                <a:schemeClr val="accent1"/>
              </a:buClr>
              <a:buSzPct val="80000"/>
              <a:buBlip>
                <a:blip r:embed="rId2"/>
              </a:buBlip>
            </a:pPr>
            <a:r>
              <a:rPr lang="fr-FR" altLang="fr-FR" sz="1600" dirty="0">
                <a:solidFill>
                  <a:srgbClr val="262626"/>
                </a:solidFill>
                <a:latin typeface="Trebuchet MS" panose="020B0703020202090204" pitchFamily="34" charset="0"/>
                <a:ea typeface="Ebrima" panose="02000000000000000000" pitchFamily="2" charset="0"/>
                <a:cs typeface="Ebrima" panose="02000000000000000000" pitchFamily="2" charset="0"/>
              </a:rPr>
              <a:t>Analyse des parts de voix ou temps de parole (SOV) </a:t>
            </a:r>
          </a:p>
          <a:p>
            <a:pPr algn="just">
              <a:spcBef>
                <a:spcPts val="1000"/>
              </a:spcBef>
              <a:buClr>
                <a:schemeClr val="accent1"/>
              </a:buClr>
              <a:buSzPct val="80000"/>
              <a:buBlip>
                <a:blip r:embed="rId2"/>
              </a:buBlip>
            </a:pPr>
            <a:r>
              <a:rPr lang="fr-FR" altLang="fr-FR" sz="1600" dirty="0">
                <a:solidFill>
                  <a:srgbClr val="262626"/>
                </a:solidFill>
                <a:latin typeface="Trebuchet MS" panose="020B0703020202090204" pitchFamily="34" charset="0"/>
                <a:ea typeface="Ebrima" panose="02000000000000000000" pitchFamily="2" charset="0"/>
                <a:cs typeface="Ebrima" panose="02000000000000000000" pitchFamily="2" charset="0"/>
              </a:rPr>
              <a:t>Reconstitution et analyse des stratégies médias de la concurrence</a:t>
            </a:r>
          </a:p>
          <a:p>
            <a:pPr algn="just">
              <a:spcBef>
                <a:spcPts val="1000"/>
              </a:spcBef>
              <a:buClr>
                <a:schemeClr val="accent1"/>
              </a:buClr>
              <a:buSzPct val="80000"/>
              <a:buNone/>
            </a:pPr>
            <a:r>
              <a:rPr lang="fr-FR" altLang="fr-FR" sz="1600" b="1" i="1" dirty="0">
                <a:solidFill>
                  <a:srgbClr val="262626"/>
                </a:solidFill>
                <a:latin typeface="Trebuchet MS" panose="020B0703020202090204" pitchFamily="34" charset="0"/>
                <a:ea typeface="Ebrima" panose="02000000000000000000" pitchFamily="2" charset="0"/>
                <a:cs typeface="Ebrima" panose="02000000000000000000" pitchFamily="2" charset="0"/>
              </a:rPr>
              <a:t>      </a:t>
            </a:r>
            <a:r>
              <a:rPr lang="fr-FR" altLang="fr-FR" sz="1600" b="1" i="1" u="sng" dirty="0">
                <a:solidFill>
                  <a:srgbClr val="262626"/>
                </a:solidFill>
                <a:latin typeface="Trebuchet MS" panose="020B0703020202090204" pitchFamily="34" charset="0"/>
                <a:ea typeface="Ebrima" panose="02000000000000000000" pitchFamily="2" charset="0"/>
                <a:cs typeface="Ebrima" panose="02000000000000000000" pitchFamily="2" charset="0"/>
              </a:rPr>
              <a:t>Note</a:t>
            </a:r>
            <a:r>
              <a:rPr lang="fr-FR" altLang="fr-FR" sz="1600" b="1" i="1" dirty="0">
                <a:solidFill>
                  <a:srgbClr val="262626"/>
                </a:solidFill>
                <a:latin typeface="Trebuchet MS" panose="020B0703020202090204" pitchFamily="34" charset="0"/>
                <a:ea typeface="Ebrima" panose="02000000000000000000" pitchFamily="2" charset="0"/>
                <a:cs typeface="Ebrima" panose="02000000000000000000" pitchFamily="2" charset="0"/>
              </a:rPr>
              <a:t>: ce type de rapport est fourni chaque trimestre </a:t>
            </a:r>
          </a:p>
        </p:txBody>
      </p:sp>
    </p:spTree>
    <p:extLst>
      <p:ext uri="{BB962C8B-B14F-4D97-AF65-F5344CB8AC3E}">
        <p14:creationId xmlns:p14="http://schemas.microsoft.com/office/powerpoint/2010/main" val="1778158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2825" y="3031404"/>
            <a:ext cx="10868628" cy="2308324"/>
          </a:xfrm>
          <a:prstGeom prst="rect">
            <a:avLst/>
          </a:prstGeom>
        </p:spPr>
        <p:txBody>
          <a:bodyPr wrap="square">
            <a:spAutoFit/>
          </a:bodyPr>
          <a:lstStyle/>
          <a:p>
            <a:pPr algn="just"/>
            <a:r>
              <a:rPr lang="fr-FR" dirty="0">
                <a:latin typeface="Trebuchet MS" panose="020B0703020202090204" pitchFamily="34" charset="0"/>
                <a:ea typeface="Ebrima" pitchFamily="2" charset="0"/>
                <a:cs typeface="Ebrima" pitchFamily="2" charset="0"/>
              </a:rPr>
              <a:t>Créée en 2012 par des passionnés de la Communication et des Media l’agence CORAL MEDIA a pour vision d’apporter aux annonceurs des solutions pertinentes pour une communication media plus efficace.</a:t>
            </a:r>
          </a:p>
          <a:p>
            <a:r>
              <a:rPr lang="fr-FR" dirty="0">
                <a:latin typeface="Trebuchet MS" panose="020B0703020202090204" pitchFamily="34" charset="0"/>
                <a:ea typeface="Ebrima" pitchFamily="2" charset="0"/>
                <a:cs typeface="Ebrima" pitchFamily="2" charset="0"/>
              </a:rPr>
              <a:t>Notre mission est d’aider les marques à rentabiliser leurs dispositifs media pour un retour sur investissement clair, dans le cadre d’objectifs précis</a:t>
            </a:r>
          </a:p>
          <a:p>
            <a:endParaRPr lang="fr-FR" dirty="0">
              <a:latin typeface="Trebuchet MS" panose="020B0703020202090204" pitchFamily="34" charset="0"/>
              <a:ea typeface="Ebrima" pitchFamily="2" charset="0"/>
              <a:cs typeface="Ebrima" pitchFamily="2" charset="0"/>
            </a:endParaRPr>
          </a:p>
          <a:p>
            <a:r>
              <a:rPr lang="fr-FR" dirty="0">
                <a:latin typeface="Trebuchet MS" panose="020B0703020202090204" pitchFamily="34" charset="0"/>
                <a:ea typeface="Ebrima" pitchFamily="2" charset="0"/>
                <a:cs typeface="Ebrima" pitchFamily="2" charset="0"/>
              </a:rPr>
              <a:t>Nous croyons très fortement en une bonne collaboration client-agence, </a:t>
            </a:r>
            <a:r>
              <a:rPr lang="en-US" dirty="0">
                <a:latin typeface="Trebuchet MS" panose="020B0703020202090204" pitchFamily="34" charset="0"/>
                <a:ea typeface="Ebrima" pitchFamily="2" charset="0"/>
                <a:cs typeface="Ebrima" pitchFamily="2" charset="0"/>
              </a:rPr>
              <a:t> levier </a:t>
            </a:r>
            <a:r>
              <a:rPr lang="en-US" dirty="0" err="1">
                <a:latin typeface="Trebuchet MS" panose="020B0703020202090204" pitchFamily="34" charset="0"/>
                <a:ea typeface="Ebrima" pitchFamily="2" charset="0"/>
                <a:cs typeface="Ebrima" pitchFamily="2" charset="0"/>
              </a:rPr>
              <a:t>clé</a:t>
            </a:r>
            <a:r>
              <a:rPr lang="en-US" dirty="0">
                <a:latin typeface="Trebuchet MS" panose="020B0703020202090204" pitchFamily="34" charset="0"/>
                <a:ea typeface="Ebrima" pitchFamily="2" charset="0"/>
                <a:cs typeface="Ebrima" pitchFamily="2" charset="0"/>
              </a:rPr>
              <a:t> de </a:t>
            </a:r>
            <a:r>
              <a:rPr lang="en-US" dirty="0" err="1">
                <a:latin typeface="Trebuchet MS" panose="020B0703020202090204" pitchFamily="34" charset="0"/>
                <a:ea typeface="Ebrima" pitchFamily="2" charset="0"/>
                <a:cs typeface="Ebrima" pitchFamily="2" charset="0"/>
              </a:rPr>
              <a:t>l’atteinte</a:t>
            </a:r>
            <a:r>
              <a:rPr lang="en-US" dirty="0">
                <a:latin typeface="Trebuchet MS" panose="020B0703020202090204" pitchFamily="34" charset="0"/>
                <a:ea typeface="Ebrima" pitchFamily="2" charset="0"/>
                <a:cs typeface="Ebrima" pitchFamily="2" charset="0"/>
              </a:rPr>
              <a:t> des </a:t>
            </a:r>
            <a:r>
              <a:rPr lang="en-US" dirty="0" err="1">
                <a:latin typeface="Trebuchet MS" panose="020B0703020202090204" pitchFamily="34" charset="0"/>
                <a:ea typeface="Ebrima" pitchFamily="2" charset="0"/>
                <a:cs typeface="Ebrima" pitchFamily="2" charset="0"/>
              </a:rPr>
              <a:t>objectifs</a:t>
            </a:r>
            <a:r>
              <a:rPr lang="en-US" dirty="0">
                <a:latin typeface="Trebuchet MS" panose="020B0703020202090204" pitchFamily="34" charset="0"/>
                <a:ea typeface="Ebrima" pitchFamily="2" charset="0"/>
                <a:cs typeface="Ebrima" pitchFamily="2" charset="0"/>
              </a:rPr>
              <a:t> de </a:t>
            </a:r>
            <a:r>
              <a:rPr lang="en-US" dirty="0" err="1">
                <a:latin typeface="Trebuchet MS" panose="020B0703020202090204" pitchFamily="34" charset="0"/>
                <a:ea typeface="Ebrima" pitchFamily="2" charset="0"/>
                <a:cs typeface="Ebrima" pitchFamily="2" charset="0"/>
              </a:rPr>
              <a:t>chaque</a:t>
            </a:r>
            <a:r>
              <a:rPr lang="en-US" dirty="0">
                <a:latin typeface="Trebuchet MS" panose="020B0703020202090204" pitchFamily="34" charset="0"/>
                <a:ea typeface="Ebrima" pitchFamily="2" charset="0"/>
                <a:cs typeface="Ebrima" pitchFamily="2" charset="0"/>
              </a:rPr>
              <a:t> </a:t>
            </a:r>
            <a:r>
              <a:rPr lang="en-US" dirty="0" err="1">
                <a:latin typeface="Trebuchet MS" panose="020B0703020202090204" pitchFamily="34" charset="0"/>
                <a:ea typeface="Ebrima" pitchFamily="2" charset="0"/>
                <a:cs typeface="Ebrima" pitchFamily="2" charset="0"/>
              </a:rPr>
              <a:t>campagne</a:t>
            </a:r>
            <a:r>
              <a:rPr lang="en-US" dirty="0">
                <a:latin typeface="Trebuchet MS" panose="020B0703020202090204" pitchFamily="34" charset="0"/>
                <a:ea typeface="Ebrima" pitchFamily="2" charset="0"/>
                <a:cs typeface="Ebrima" pitchFamily="2" charset="0"/>
              </a:rPr>
              <a:t>. </a:t>
            </a:r>
            <a:endParaRPr lang="fr-FR" dirty="0">
              <a:latin typeface="Trebuchet MS" panose="020B0703020202090204" pitchFamily="34" charset="0"/>
              <a:ea typeface="Ebrima" pitchFamily="2" charset="0"/>
              <a:cs typeface="Ebrima" pitchFamily="2" charset="0"/>
            </a:endParaRPr>
          </a:p>
        </p:txBody>
      </p:sp>
      <p:pic>
        <p:nvPicPr>
          <p:cNvPr id="4" name="Image 3">
            <a:extLst>
              <a:ext uri="{FF2B5EF4-FFF2-40B4-BE49-F238E27FC236}">
                <a16:creationId xmlns:a16="http://schemas.microsoft.com/office/drawing/2014/main" id="{5505C557-1CCC-46CA-80AE-9A80673163A5}"/>
              </a:ext>
            </a:extLst>
          </p:cNvPr>
          <p:cNvPicPr>
            <a:picLocks noChangeAspect="1"/>
          </p:cNvPicPr>
          <p:nvPr/>
        </p:nvPicPr>
        <p:blipFill>
          <a:blip r:embed="rId2"/>
          <a:stretch>
            <a:fillRect/>
          </a:stretch>
        </p:blipFill>
        <p:spPr>
          <a:xfrm>
            <a:off x="1778833" y="83300"/>
            <a:ext cx="8761751" cy="2748999"/>
          </a:xfrm>
          <a:prstGeom prst="rect">
            <a:avLst/>
          </a:prstGeom>
        </p:spPr>
      </p:pic>
    </p:spTree>
    <p:extLst>
      <p:ext uri="{BB962C8B-B14F-4D97-AF65-F5344CB8AC3E}">
        <p14:creationId xmlns:p14="http://schemas.microsoft.com/office/powerpoint/2010/main" val="2202441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4" descr="http://files.cameroonwebnews.com/uploads/2011/06/s-ECOBANK-LOGO_large.png"/>
          <p:cNvSpPr>
            <a:spLocks noChangeAspect="1" noChangeArrowheads="1"/>
          </p:cNvSpPr>
          <p:nvPr/>
        </p:nvSpPr>
        <p:spPr bwMode="auto">
          <a:xfrm>
            <a:off x="1679575" y="-822325"/>
            <a:ext cx="3257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4" name="AutoShape 2"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5" name="AutoShape 4"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20" name="Titre 1"/>
          <p:cNvSpPr txBox="1">
            <a:spLocks/>
          </p:cNvSpPr>
          <p:nvPr/>
        </p:nvSpPr>
        <p:spPr>
          <a:xfrm>
            <a:off x="617053" y="405722"/>
            <a:ext cx="9452921" cy="603567"/>
          </a:xfrm>
          <a:prstGeom prst="rect">
            <a:avLst/>
          </a:prstGeom>
        </p:spPr>
        <p:txBody>
          <a:bodyPr vert="horz" lIns="91440" tIns="45720" rIns="91440" bIns="45720" rtlCol="0" anchor="ctr">
            <a:noAutofit/>
          </a:bodyPr>
          <a:lstStyle>
            <a:lvl1pPr algn="ctr">
              <a:spcBef>
                <a:spcPct val="0"/>
              </a:spcBef>
              <a:buNone/>
              <a:defRPr sz="3200" b="1">
                <a:solidFill>
                  <a:srgbClr val="C00000"/>
                </a:solidFill>
                <a:latin typeface="Trebuchet MS" pitchFamily="34" charset="0"/>
                <a:ea typeface="+mj-ea"/>
                <a:cs typeface="Arial" pitchFamily="34" charset="0"/>
              </a:defRPr>
            </a:lvl1pPr>
          </a:lstStyle>
          <a:p>
            <a:r>
              <a:rPr lang="fr-FR" sz="2800" dirty="0"/>
              <a:t>QUELQUES CLIENTS DU SERVICE MONITORING</a:t>
            </a:r>
          </a:p>
        </p:txBody>
      </p:sp>
      <p:graphicFrame>
        <p:nvGraphicFramePr>
          <p:cNvPr id="8" name="Tableau 7">
            <a:extLst>
              <a:ext uri="{FF2B5EF4-FFF2-40B4-BE49-F238E27FC236}">
                <a16:creationId xmlns:a16="http://schemas.microsoft.com/office/drawing/2014/main" id="{40005316-AE4D-CD48-A15A-DAA7EC021E57}"/>
              </a:ext>
            </a:extLst>
          </p:cNvPr>
          <p:cNvGraphicFramePr>
            <a:graphicFrameLocks noGrp="1"/>
          </p:cNvGraphicFramePr>
          <p:nvPr>
            <p:extLst>
              <p:ext uri="{D42A27DB-BD31-4B8C-83A1-F6EECF244321}">
                <p14:modId xmlns:p14="http://schemas.microsoft.com/office/powerpoint/2010/main" val="3570806094"/>
              </p:ext>
            </p:extLst>
          </p:nvPr>
        </p:nvGraphicFramePr>
        <p:xfrm>
          <a:off x="1831975" y="1448868"/>
          <a:ext cx="7786587" cy="4338472"/>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1783817745"/>
                    </a:ext>
                  </a:extLst>
                </a:gridCol>
                <a:gridCol w="5077254">
                  <a:extLst>
                    <a:ext uri="{9D8B030D-6E8A-4147-A177-3AD203B41FA5}">
                      <a16:colId xmlns:a16="http://schemas.microsoft.com/office/drawing/2014/main" val="712633626"/>
                    </a:ext>
                  </a:extLst>
                </a:gridCol>
              </a:tblGrid>
              <a:tr h="1084618">
                <a:tc>
                  <a:txBody>
                    <a:bodyPr/>
                    <a:lstStyle/>
                    <a:p>
                      <a:endParaRPr lang="fr-FR" dirty="0"/>
                    </a:p>
                  </a:txBody>
                  <a:tcPr/>
                </a:tc>
                <a:tc>
                  <a:txBody>
                    <a:bodyPr/>
                    <a:lstStyle/>
                    <a:p>
                      <a:pPr algn="ctr"/>
                      <a:endParaRPr lang="fr-FR" dirty="0"/>
                    </a:p>
                    <a:p>
                      <a:pPr algn="ctr"/>
                      <a:r>
                        <a:rPr lang="fr-FR" dirty="0"/>
                        <a:t>Depuis 2014</a:t>
                      </a:r>
                    </a:p>
                  </a:txBody>
                  <a:tcPr/>
                </a:tc>
                <a:extLst>
                  <a:ext uri="{0D108BD9-81ED-4DB2-BD59-A6C34878D82A}">
                    <a16:rowId xmlns:a16="http://schemas.microsoft.com/office/drawing/2014/main" val="2088295273"/>
                  </a:ext>
                </a:extLst>
              </a:tr>
              <a:tr h="1084618">
                <a:tc>
                  <a:txBody>
                    <a:bodyPr/>
                    <a:lstStyle/>
                    <a:p>
                      <a:endParaRPr lang="fr-FR"/>
                    </a:p>
                  </a:txBody>
                  <a:tcPr/>
                </a:tc>
                <a:tc>
                  <a:txBody>
                    <a:bodyPr/>
                    <a:lstStyle/>
                    <a:p>
                      <a:pPr algn="ctr"/>
                      <a:endParaRPr lang="fr-FR" dirty="0"/>
                    </a:p>
                    <a:p>
                      <a:pPr algn="ctr"/>
                      <a:r>
                        <a:rPr lang="fr-FR" dirty="0"/>
                        <a:t>De 2013 à 2017</a:t>
                      </a:r>
                    </a:p>
                  </a:txBody>
                  <a:tcPr/>
                </a:tc>
                <a:extLst>
                  <a:ext uri="{0D108BD9-81ED-4DB2-BD59-A6C34878D82A}">
                    <a16:rowId xmlns:a16="http://schemas.microsoft.com/office/drawing/2014/main" val="2764587313"/>
                  </a:ext>
                </a:extLst>
              </a:tr>
              <a:tr h="1084618">
                <a:tc>
                  <a:txBody>
                    <a:bodyPr/>
                    <a:lstStyle/>
                    <a:p>
                      <a:endParaRPr lang="fr-FR"/>
                    </a:p>
                  </a:txBody>
                  <a:tcPr/>
                </a:tc>
                <a:tc>
                  <a:txBody>
                    <a:bodyPr/>
                    <a:lstStyle/>
                    <a:p>
                      <a:pPr algn="ctr"/>
                      <a:endParaRPr lang="fr-FR" dirty="0"/>
                    </a:p>
                    <a:p>
                      <a:pPr algn="ctr"/>
                      <a:r>
                        <a:rPr lang="fr-FR" dirty="0"/>
                        <a:t>De 2014 à 2017</a:t>
                      </a:r>
                    </a:p>
                  </a:txBody>
                  <a:tcPr/>
                </a:tc>
                <a:extLst>
                  <a:ext uri="{0D108BD9-81ED-4DB2-BD59-A6C34878D82A}">
                    <a16:rowId xmlns:a16="http://schemas.microsoft.com/office/drawing/2014/main" val="2210937106"/>
                  </a:ext>
                </a:extLst>
              </a:tr>
              <a:tr h="1084618">
                <a:tc>
                  <a:txBody>
                    <a:bodyPr/>
                    <a:lstStyle/>
                    <a:p>
                      <a:endParaRPr lang="fr-FR"/>
                    </a:p>
                  </a:txBody>
                  <a:tcPr/>
                </a:tc>
                <a:tc>
                  <a:txBody>
                    <a:bodyPr/>
                    <a:lstStyle/>
                    <a:p>
                      <a:pPr algn="ctr"/>
                      <a:endParaRPr lang="fr-FR" dirty="0"/>
                    </a:p>
                    <a:p>
                      <a:pPr algn="ctr"/>
                      <a:r>
                        <a:rPr lang="fr-FR" dirty="0"/>
                        <a:t>2012 - 2018</a:t>
                      </a:r>
                    </a:p>
                  </a:txBody>
                  <a:tcPr/>
                </a:tc>
                <a:extLst>
                  <a:ext uri="{0D108BD9-81ED-4DB2-BD59-A6C34878D82A}">
                    <a16:rowId xmlns:a16="http://schemas.microsoft.com/office/drawing/2014/main" val="2244872366"/>
                  </a:ext>
                </a:extLst>
              </a:tr>
            </a:tbl>
          </a:graphicData>
        </a:graphic>
      </p:graphicFrame>
      <p:pic>
        <p:nvPicPr>
          <p:cNvPr id="12" name="Image 11">
            <a:extLst>
              <a:ext uri="{FF2B5EF4-FFF2-40B4-BE49-F238E27FC236}">
                <a16:creationId xmlns:a16="http://schemas.microsoft.com/office/drawing/2014/main" id="{8218BFC4-31AC-044A-828A-61D0F8556831}"/>
              </a:ext>
            </a:extLst>
          </p:cNvPr>
          <p:cNvPicPr>
            <a:picLocks noChangeAspect="1"/>
          </p:cNvPicPr>
          <p:nvPr/>
        </p:nvPicPr>
        <p:blipFill>
          <a:blip r:embed="rId2"/>
          <a:stretch>
            <a:fillRect/>
          </a:stretch>
        </p:blipFill>
        <p:spPr>
          <a:xfrm>
            <a:off x="2021025" y="2702771"/>
            <a:ext cx="1778000" cy="736600"/>
          </a:xfrm>
          <a:prstGeom prst="rect">
            <a:avLst/>
          </a:prstGeom>
        </p:spPr>
      </p:pic>
      <p:pic>
        <p:nvPicPr>
          <p:cNvPr id="16" name="Image 15">
            <a:extLst>
              <a:ext uri="{FF2B5EF4-FFF2-40B4-BE49-F238E27FC236}">
                <a16:creationId xmlns:a16="http://schemas.microsoft.com/office/drawing/2014/main" id="{60C0CE37-07FA-C74B-BEAD-3772F77C5037}"/>
              </a:ext>
            </a:extLst>
          </p:cNvPr>
          <p:cNvPicPr>
            <a:picLocks noChangeAspect="1"/>
          </p:cNvPicPr>
          <p:nvPr/>
        </p:nvPicPr>
        <p:blipFill>
          <a:blip r:embed="rId3"/>
          <a:stretch>
            <a:fillRect/>
          </a:stretch>
        </p:blipFill>
        <p:spPr>
          <a:xfrm>
            <a:off x="1967552" y="4867412"/>
            <a:ext cx="1612900" cy="838200"/>
          </a:xfrm>
          <a:prstGeom prst="rect">
            <a:avLst/>
          </a:prstGeom>
        </p:spPr>
      </p:pic>
      <p:pic>
        <p:nvPicPr>
          <p:cNvPr id="19" name="Image 18">
            <a:extLst>
              <a:ext uri="{FF2B5EF4-FFF2-40B4-BE49-F238E27FC236}">
                <a16:creationId xmlns:a16="http://schemas.microsoft.com/office/drawing/2014/main" id="{14194F41-3209-0B40-BCDF-E289E8588D50}"/>
              </a:ext>
            </a:extLst>
          </p:cNvPr>
          <p:cNvPicPr>
            <a:picLocks noChangeAspect="1"/>
          </p:cNvPicPr>
          <p:nvPr/>
        </p:nvPicPr>
        <p:blipFill>
          <a:blip r:embed="rId4"/>
          <a:stretch>
            <a:fillRect/>
          </a:stretch>
        </p:blipFill>
        <p:spPr>
          <a:xfrm>
            <a:off x="1733550" y="3552736"/>
            <a:ext cx="1342817" cy="1313973"/>
          </a:xfrm>
          <a:prstGeom prst="rect">
            <a:avLst/>
          </a:prstGeom>
        </p:spPr>
      </p:pic>
      <p:pic>
        <p:nvPicPr>
          <p:cNvPr id="25" name="Image 24">
            <a:extLst>
              <a:ext uri="{FF2B5EF4-FFF2-40B4-BE49-F238E27FC236}">
                <a16:creationId xmlns:a16="http://schemas.microsoft.com/office/drawing/2014/main" id="{849F22A7-1BA5-4A4E-B5C0-F9283CAAF831}"/>
              </a:ext>
            </a:extLst>
          </p:cNvPr>
          <p:cNvPicPr>
            <a:picLocks noChangeAspect="1"/>
          </p:cNvPicPr>
          <p:nvPr/>
        </p:nvPicPr>
        <p:blipFill>
          <a:blip r:embed="rId5"/>
          <a:stretch>
            <a:fillRect/>
          </a:stretch>
        </p:blipFill>
        <p:spPr>
          <a:xfrm>
            <a:off x="1679575" y="1302543"/>
            <a:ext cx="2463800" cy="1485900"/>
          </a:xfrm>
          <a:prstGeom prst="rect">
            <a:avLst/>
          </a:prstGeom>
        </p:spPr>
      </p:pic>
    </p:spTree>
    <p:extLst>
      <p:ext uri="{BB962C8B-B14F-4D97-AF65-F5344CB8AC3E}">
        <p14:creationId xmlns:p14="http://schemas.microsoft.com/office/powerpoint/2010/main" val="812288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Pictures\activities.jpg"/>
          <p:cNvPicPr>
            <a:picLocks noChangeAspect="1" noChangeArrowheads="1"/>
          </p:cNvPicPr>
          <p:nvPr/>
        </p:nvPicPr>
        <p:blipFill rotWithShape="1">
          <a:blip r:embed="rId2">
            <a:extLst>
              <a:ext uri="{28A0092B-C50C-407E-A947-70E740481C1C}">
                <a14:useLocalDpi xmlns:a14="http://schemas.microsoft.com/office/drawing/2010/main"/>
              </a:ext>
            </a:extLst>
          </a:blip>
          <a:srcRect t="13876" b="12863"/>
          <a:stretch/>
        </p:blipFill>
        <p:spPr bwMode="auto">
          <a:xfrm>
            <a:off x="1" y="2"/>
            <a:ext cx="12192000" cy="6844746"/>
          </a:xfrm>
          <a:prstGeom prst="rect">
            <a:avLst/>
          </a:prstGeom>
          <a:noFill/>
          <a:extLst>
            <a:ext uri="{909E8E84-426E-40DD-AFC4-6F175D3DCCD1}">
              <a14:hiddenFill xmlns:a14="http://schemas.microsoft.com/office/drawing/2010/main">
                <a:solidFill>
                  <a:srgbClr val="FFFFFF"/>
                </a:solidFill>
              </a14:hiddenFill>
            </a:ext>
          </a:extLst>
        </p:spPr>
      </p:pic>
      <p:sp>
        <p:nvSpPr>
          <p:cNvPr id="4" name="Oval 80"/>
          <p:cNvSpPr/>
          <p:nvPr/>
        </p:nvSpPr>
        <p:spPr>
          <a:xfrm>
            <a:off x="262360" y="555584"/>
            <a:ext cx="2517912" cy="2491409"/>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30000"/>
              </a:lnSpc>
              <a:defRPr/>
            </a:pPr>
            <a:r>
              <a:rPr lang="en-GB" sz="2400" b="1" dirty="0">
                <a:solidFill>
                  <a:schemeClr val="bg1"/>
                </a:solidFill>
                <a:latin typeface="Trebuchet MS" pitchFamily="34" charset="0"/>
                <a:ea typeface="Ebrima" pitchFamily="2" charset="0"/>
                <a:cs typeface="Ebrima" pitchFamily="2" charset="0"/>
              </a:rPr>
              <a:t>Our BTL Offer</a:t>
            </a:r>
          </a:p>
        </p:txBody>
      </p:sp>
    </p:spTree>
    <p:extLst>
      <p:ext uri="{BB962C8B-B14F-4D97-AF65-F5344CB8AC3E}">
        <p14:creationId xmlns:p14="http://schemas.microsoft.com/office/powerpoint/2010/main" val="2999751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4871" y="1573675"/>
            <a:ext cx="10544536" cy="3348481"/>
          </a:xfrm>
          <a:prstGeom prst="rect">
            <a:avLst/>
          </a:prstGeom>
        </p:spPr>
        <p:txBody>
          <a:bodyPr wrap="square">
            <a:spAutoFit/>
          </a:bodyPr>
          <a:lstStyle/>
          <a:p>
            <a:pPr marL="457200" indent="-457200" algn="just">
              <a:lnSpc>
                <a:spcPct val="150000"/>
              </a:lnSpc>
              <a:buClr>
                <a:srgbClr val="C00000"/>
              </a:buClr>
              <a:buFont typeface="Wingdings" pitchFamily="2" charset="2"/>
              <a:buChar char="q"/>
            </a:pPr>
            <a:r>
              <a:rPr lang="fr-FR" sz="2400" dirty="0">
                <a:latin typeface="Trebuchet MS" panose="020B0703020202090204" pitchFamily="34" charset="0"/>
                <a:ea typeface="Ebrima" pitchFamily="2" charset="0"/>
                <a:cs typeface="Ebrima" pitchFamily="2" charset="0"/>
              </a:rPr>
              <a:t>A travers des concepts innovants et créatifs, nous proposons des services d’activation de marques et d’événementiels.</a:t>
            </a:r>
          </a:p>
          <a:p>
            <a:pPr algn="just">
              <a:lnSpc>
                <a:spcPct val="150000"/>
              </a:lnSpc>
              <a:buClr>
                <a:srgbClr val="C00000"/>
              </a:buClr>
            </a:pPr>
            <a:r>
              <a:rPr lang="fr-FR" sz="2400" dirty="0">
                <a:latin typeface="Trebuchet MS" panose="020B0703020202090204" pitchFamily="34" charset="0"/>
                <a:ea typeface="Ebrima" pitchFamily="2" charset="0"/>
                <a:cs typeface="Ebrima" pitchFamily="2" charset="0"/>
              </a:rPr>
              <a:t>Allant des animations grand public aux actions B2B en passant par les promotions points de vente.</a:t>
            </a:r>
          </a:p>
          <a:p>
            <a:pPr marL="457200" indent="-457200" algn="just">
              <a:lnSpc>
                <a:spcPct val="150000"/>
              </a:lnSpc>
              <a:buClr>
                <a:srgbClr val="C00000"/>
              </a:buClr>
              <a:buFont typeface="Wingdings" pitchFamily="2" charset="2"/>
              <a:buChar char="q"/>
            </a:pPr>
            <a:r>
              <a:rPr lang="fr-FR" sz="2400" dirty="0">
                <a:latin typeface="Trebuchet MS" panose="020B0703020202090204" pitchFamily="34" charset="0"/>
                <a:ea typeface="Ebrima" pitchFamily="2" charset="0"/>
                <a:cs typeface="Ebrima" pitchFamily="2" charset="0"/>
              </a:rPr>
              <a:t>Nous excellons également dans l’implémentation de nos concepts ou de ceux de nos clients</a:t>
            </a:r>
            <a:r>
              <a:rPr lang="en-GB" sz="2400" dirty="0">
                <a:latin typeface="Trebuchet MS" panose="020B0703020202090204" pitchFamily="34" charset="0"/>
                <a:ea typeface="Ebrima" pitchFamily="2" charset="0"/>
                <a:cs typeface="Ebrima" pitchFamily="2" charset="0"/>
              </a:rPr>
              <a:t> </a:t>
            </a:r>
          </a:p>
        </p:txBody>
      </p:sp>
      <p:sp>
        <p:nvSpPr>
          <p:cNvPr id="7" name="Titre 1"/>
          <p:cNvSpPr txBox="1">
            <a:spLocks/>
          </p:cNvSpPr>
          <p:nvPr/>
        </p:nvSpPr>
        <p:spPr bwMode="auto">
          <a:xfrm>
            <a:off x="1226772" y="325427"/>
            <a:ext cx="8229600" cy="683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r>
              <a:rPr lang="fr-FR" sz="3600" b="1" dirty="0">
                <a:solidFill>
                  <a:srgbClr val="C00000"/>
                </a:solidFill>
                <a:latin typeface="Trebuchet MS" pitchFamily="34" charset="0"/>
                <a:cs typeface="Arial" pitchFamily="34" charset="0"/>
              </a:rPr>
              <a:t>FUN INNOVATION</a:t>
            </a:r>
          </a:p>
        </p:txBody>
      </p:sp>
    </p:spTree>
    <p:extLst>
      <p:ext uri="{BB962C8B-B14F-4D97-AF65-F5344CB8AC3E}">
        <p14:creationId xmlns:p14="http://schemas.microsoft.com/office/powerpoint/2010/main" val="1726459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4" descr="http://files.cameroonwebnews.com/uploads/2011/06/s-ECOBANK-LOGO_large.png"/>
          <p:cNvSpPr>
            <a:spLocks noChangeAspect="1" noChangeArrowheads="1"/>
          </p:cNvSpPr>
          <p:nvPr/>
        </p:nvSpPr>
        <p:spPr bwMode="auto">
          <a:xfrm>
            <a:off x="1679575" y="-822325"/>
            <a:ext cx="3257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4" name="AutoShape 2"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5" name="AutoShape 4"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20" name="Titre 1"/>
          <p:cNvSpPr txBox="1">
            <a:spLocks/>
          </p:cNvSpPr>
          <p:nvPr/>
        </p:nvSpPr>
        <p:spPr>
          <a:xfrm>
            <a:off x="-239651" y="104083"/>
            <a:ext cx="8229600" cy="603567"/>
          </a:xfrm>
          <a:prstGeom prst="rect">
            <a:avLst/>
          </a:prstGeom>
        </p:spPr>
        <p:txBody>
          <a:bodyPr vert="horz" lIns="91440" tIns="45720" rIns="91440" bIns="45720" rtlCol="0" anchor="ctr">
            <a:noAutofit/>
          </a:bodyPr>
          <a:lstStyle>
            <a:lvl1pPr algn="ctr">
              <a:spcBef>
                <a:spcPct val="0"/>
              </a:spcBef>
              <a:buNone/>
              <a:defRPr sz="3200" b="1">
                <a:solidFill>
                  <a:srgbClr val="C00000"/>
                </a:solidFill>
                <a:latin typeface="Trebuchet MS" pitchFamily="34" charset="0"/>
                <a:ea typeface="+mj-ea"/>
                <a:cs typeface="Arial" pitchFamily="34" charset="0"/>
              </a:defRPr>
            </a:lvl1pPr>
          </a:lstStyle>
          <a:p>
            <a:r>
              <a:rPr lang="fr-FR" dirty="0"/>
              <a:t>NOS REFERENCES BTL</a:t>
            </a:r>
          </a:p>
        </p:txBody>
      </p:sp>
      <p:graphicFrame>
        <p:nvGraphicFramePr>
          <p:cNvPr id="8" name="Tableau 7">
            <a:extLst>
              <a:ext uri="{FF2B5EF4-FFF2-40B4-BE49-F238E27FC236}">
                <a16:creationId xmlns:a16="http://schemas.microsoft.com/office/drawing/2014/main" id="{40005316-AE4D-CD48-A15A-DAA7EC021E57}"/>
              </a:ext>
            </a:extLst>
          </p:cNvPr>
          <p:cNvGraphicFramePr>
            <a:graphicFrameLocks noGrp="1"/>
          </p:cNvGraphicFramePr>
          <p:nvPr>
            <p:extLst>
              <p:ext uri="{D42A27DB-BD31-4B8C-83A1-F6EECF244321}">
                <p14:modId xmlns:p14="http://schemas.microsoft.com/office/powerpoint/2010/main" val="3432475720"/>
              </p:ext>
            </p:extLst>
          </p:nvPr>
        </p:nvGraphicFramePr>
        <p:xfrm>
          <a:off x="778921" y="986571"/>
          <a:ext cx="8993287" cy="5857317"/>
        </p:xfrm>
        <a:graphic>
          <a:graphicData uri="http://schemas.openxmlformats.org/drawingml/2006/table">
            <a:tbl>
              <a:tblPr firstRow="1" bandRow="1">
                <a:tableStyleId>{5C22544A-7EE6-4342-B048-85BDC9FD1C3A}</a:tableStyleId>
              </a:tblPr>
              <a:tblGrid>
                <a:gridCol w="1886432">
                  <a:extLst>
                    <a:ext uri="{9D8B030D-6E8A-4147-A177-3AD203B41FA5}">
                      <a16:colId xmlns:a16="http://schemas.microsoft.com/office/drawing/2014/main" val="1783817745"/>
                    </a:ext>
                  </a:extLst>
                </a:gridCol>
                <a:gridCol w="1840374">
                  <a:extLst>
                    <a:ext uri="{9D8B030D-6E8A-4147-A177-3AD203B41FA5}">
                      <a16:colId xmlns:a16="http://schemas.microsoft.com/office/drawing/2014/main" val="712633626"/>
                    </a:ext>
                  </a:extLst>
                </a:gridCol>
                <a:gridCol w="5266481">
                  <a:extLst>
                    <a:ext uri="{9D8B030D-6E8A-4147-A177-3AD203B41FA5}">
                      <a16:colId xmlns:a16="http://schemas.microsoft.com/office/drawing/2014/main" val="279886015"/>
                    </a:ext>
                  </a:extLst>
                </a:gridCol>
              </a:tblGrid>
              <a:tr h="706131">
                <a:tc>
                  <a:txBody>
                    <a:bodyPr/>
                    <a:lstStyle/>
                    <a:p>
                      <a:endParaRPr lang="fr-FR" dirty="0"/>
                    </a:p>
                  </a:txBody>
                  <a:tcPr/>
                </a:tc>
                <a:tc>
                  <a:txBody>
                    <a:bodyPr/>
                    <a:lstStyle/>
                    <a:p>
                      <a:pPr algn="ctr"/>
                      <a:endParaRPr lang="fr-FR" b="0" dirty="0"/>
                    </a:p>
                    <a:p>
                      <a:pPr algn="ctr"/>
                      <a:r>
                        <a:rPr lang="fr-FR" b="0" dirty="0"/>
                        <a:t>Depuis 2014</a:t>
                      </a:r>
                    </a:p>
                  </a:txBody>
                  <a:tcPr/>
                </a:tc>
                <a:tc>
                  <a:txBody>
                    <a:bodyPr/>
                    <a:lstStyle/>
                    <a:p>
                      <a:pPr algn="l"/>
                      <a:r>
                        <a:rPr lang="fr-FR" b="0" dirty="0"/>
                        <a:t>CAN 2015 et 2017, 40 ans, </a:t>
                      </a:r>
                      <a:r>
                        <a:rPr lang="fr-FR" b="0" dirty="0" err="1"/>
                        <a:t>School</a:t>
                      </a:r>
                      <a:r>
                        <a:rPr lang="fr-FR" b="0" dirty="0"/>
                        <a:t> activation de 2015 à 2020, Back to </a:t>
                      </a:r>
                      <a:r>
                        <a:rPr lang="fr-FR" b="0" dirty="0" err="1"/>
                        <a:t>school</a:t>
                      </a:r>
                      <a:r>
                        <a:rPr lang="fr-FR" b="0" dirty="0"/>
                        <a:t> 2015 à 2020</a:t>
                      </a:r>
                    </a:p>
                  </a:txBody>
                  <a:tcPr/>
                </a:tc>
                <a:extLst>
                  <a:ext uri="{0D108BD9-81ED-4DB2-BD59-A6C34878D82A}">
                    <a16:rowId xmlns:a16="http://schemas.microsoft.com/office/drawing/2014/main" val="2088295273"/>
                  </a:ext>
                </a:extLst>
              </a:tr>
              <a:tr h="706131">
                <a:tc>
                  <a:txBody>
                    <a:bodyPr/>
                    <a:lstStyle/>
                    <a:p>
                      <a:endParaRPr lang="fr-FR"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De 2017 à 2019</a:t>
                      </a:r>
                    </a:p>
                    <a:p>
                      <a:pPr algn="ctr"/>
                      <a:endParaRPr lang="fr-FR" dirty="0"/>
                    </a:p>
                  </a:txBody>
                  <a:tcPr/>
                </a:tc>
                <a:tc>
                  <a:txBody>
                    <a:bodyPr/>
                    <a:lstStyle/>
                    <a:p>
                      <a:pPr algn="l"/>
                      <a:r>
                        <a:rPr lang="fr-FR" dirty="0"/>
                        <a:t>Promo consommateurs 2015 – 2016 </a:t>
                      </a:r>
                    </a:p>
                  </a:txBody>
                  <a:tcPr/>
                </a:tc>
                <a:extLst>
                  <a:ext uri="{0D108BD9-81ED-4DB2-BD59-A6C34878D82A}">
                    <a16:rowId xmlns:a16="http://schemas.microsoft.com/office/drawing/2014/main" val="355154803"/>
                  </a:ext>
                </a:extLst>
              </a:tr>
              <a:tr h="706131">
                <a:tc>
                  <a:txBody>
                    <a:bodyPr/>
                    <a:lstStyle/>
                    <a:p>
                      <a:endParaRPr lang="fr-FR" dirty="0"/>
                    </a:p>
                  </a:txBody>
                  <a:tcPr/>
                </a:tc>
                <a:tc>
                  <a:txBody>
                    <a:bodyPr/>
                    <a:lstStyle/>
                    <a:p>
                      <a:pPr algn="ctr"/>
                      <a:endParaRPr lang="fr-FR" dirty="0"/>
                    </a:p>
                    <a:p>
                      <a:pPr algn="ctr"/>
                      <a:r>
                        <a:rPr lang="fr-FR" dirty="0"/>
                        <a:t>De 2017 à 2019</a:t>
                      </a:r>
                    </a:p>
                  </a:txBody>
                  <a:tcPr/>
                </a:tc>
                <a:tc>
                  <a:txBody>
                    <a:bodyPr/>
                    <a:lstStyle/>
                    <a:p>
                      <a:pPr algn="l"/>
                      <a:r>
                        <a:rPr lang="fr-FR" dirty="0" err="1"/>
                        <a:t>Jumia</a:t>
                      </a:r>
                      <a:r>
                        <a:rPr lang="fr-FR" dirty="0"/>
                        <a:t> Black Friday 2017 et 2018</a:t>
                      </a:r>
                    </a:p>
                  </a:txBody>
                  <a:tcPr/>
                </a:tc>
                <a:extLst>
                  <a:ext uri="{0D108BD9-81ED-4DB2-BD59-A6C34878D82A}">
                    <a16:rowId xmlns:a16="http://schemas.microsoft.com/office/drawing/2014/main" val="2764587313"/>
                  </a:ext>
                </a:extLst>
              </a:tr>
              <a:tr h="706131">
                <a:tc>
                  <a:txBody>
                    <a:bodyPr/>
                    <a:lstStyle/>
                    <a:p>
                      <a:endParaRPr lang="fr-FR" dirty="0"/>
                    </a:p>
                  </a:txBody>
                  <a:tcPr/>
                </a:tc>
                <a:tc>
                  <a:txBody>
                    <a:bodyPr/>
                    <a:lstStyle/>
                    <a:p>
                      <a:pPr algn="ctr"/>
                      <a:endParaRPr lang="fr-FR" dirty="0"/>
                    </a:p>
                    <a:p>
                      <a:pPr algn="ctr"/>
                      <a:r>
                        <a:rPr lang="fr-FR" dirty="0"/>
                        <a:t>De 2014 à 2017</a:t>
                      </a:r>
                    </a:p>
                  </a:txBody>
                  <a:tcPr/>
                </a:tc>
                <a:tc>
                  <a:txBody>
                    <a:bodyPr/>
                    <a:lstStyle/>
                    <a:p>
                      <a:pPr algn="l"/>
                      <a:r>
                        <a:rPr lang="fr-FR" dirty="0"/>
                        <a:t>Lancement YUP Côte d’Ivoire</a:t>
                      </a:r>
                    </a:p>
                    <a:p>
                      <a:pPr algn="l"/>
                      <a:r>
                        <a:rPr lang="fr-FR" dirty="0"/>
                        <a:t>Recrutement partenaires et consommateurs (souscriptions grand public)</a:t>
                      </a:r>
                    </a:p>
                  </a:txBody>
                  <a:tcPr/>
                </a:tc>
                <a:extLst>
                  <a:ext uri="{0D108BD9-81ED-4DB2-BD59-A6C34878D82A}">
                    <a16:rowId xmlns:a16="http://schemas.microsoft.com/office/drawing/2014/main" val="2210937106"/>
                  </a:ext>
                </a:extLst>
              </a:tr>
              <a:tr h="706131">
                <a:tc>
                  <a:txBody>
                    <a:bodyPr/>
                    <a:lstStyle/>
                    <a:p>
                      <a:endParaRPr lang="fr-FR"/>
                    </a:p>
                  </a:txBody>
                  <a:tcPr/>
                </a:tc>
                <a:tc>
                  <a:txBody>
                    <a:bodyPr/>
                    <a:lstStyle/>
                    <a:p>
                      <a:pPr algn="ctr"/>
                      <a:endParaRPr lang="fr-FR" dirty="0"/>
                    </a:p>
                    <a:p>
                      <a:pPr algn="ctr"/>
                      <a:r>
                        <a:rPr lang="fr-FR" dirty="0"/>
                        <a:t>2016</a:t>
                      </a:r>
                    </a:p>
                  </a:txBody>
                  <a:tcPr/>
                </a:tc>
                <a:tc>
                  <a:txBody>
                    <a:bodyPr/>
                    <a:lstStyle/>
                    <a:p>
                      <a:pPr algn="l"/>
                      <a:r>
                        <a:rPr lang="fr-FR" dirty="0"/>
                        <a:t>Schneider/CFAO CEO Conférence. Abidjan 2016</a:t>
                      </a:r>
                    </a:p>
                  </a:txBody>
                  <a:tcPr/>
                </a:tc>
                <a:extLst>
                  <a:ext uri="{0D108BD9-81ED-4DB2-BD59-A6C34878D82A}">
                    <a16:rowId xmlns:a16="http://schemas.microsoft.com/office/drawing/2014/main" val="2244872366"/>
                  </a:ext>
                </a:extLst>
              </a:tr>
              <a:tr h="706131">
                <a:tc>
                  <a:txBody>
                    <a:bodyPr/>
                    <a:lstStyle/>
                    <a:p>
                      <a:endParaRPr lang="fr-FR" dirty="0"/>
                    </a:p>
                  </a:txBody>
                  <a:tcPr/>
                </a:tc>
                <a:tc>
                  <a:txBody>
                    <a:bodyPr/>
                    <a:lstStyle/>
                    <a:p>
                      <a:pPr algn="ctr"/>
                      <a:endParaRPr lang="fr-FR" dirty="0"/>
                    </a:p>
                    <a:p>
                      <a:pPr algn="ctr"/>
                      <a:r>
                        <a:rPr lang="fr-FR" dirty="0"/>
                        <a:t>2017</a:t>
                      </a:r>
                    </a:p>
                  </a:txBody>
                  <a:tcPr/>
                </a:tc>
                <a:tc>
                  <a:txBody>
                    <a:bodyPr/>
                    <a:lstStyle/>
                    <a:p>
                      <a:pPr algn="l"/>
                      <a:r>
                        <a:rPr lang="fr-FR" dirty="0"/>
                        <a:t>Lancement ELF Lubrifiants</a:t>
                      </a:r>
                    </a:p>
                  </a:txBody>
                  <a:tcPr/>
                </a:tc>
                <a:extLst>
                  <a:ext uri="{0D108BD9-81ED-4DB2-BD59-A6C34878D82A}">
                    <a16:rowId xmlns:a16="http://schemas.microsoft.com/office/drawing/2014/main" val="1368500832"/>
                  </a:ext>
                </a:extLst>
              </a:tr>
              <a:tr h="706131">
                <a:tc>
                  <a:txBody>
                    <a:bodyPr/>
                    <a:lstStyle/>
                    <a:p>
                      <a:endParaRPr lang="fr-FR" dirty="0"/>
                    </a:p>
                  </a:txBody>
                  <a:tcPr/>
                </a:tc>
                <a:tc>
                  <a:txBody>
                    <a:bodyPr/>
                    <a:lstStyle/>
                    <a:p>
                      <a:pPr algn="ctr"/>
                      <a:endParaRPr lang="fr-FR" dirty="0"/>
                    </a:p>
                    <a:p>
                      <a:pPr algn="ctr"/>
                      <a:r>
                        <a:rPr lang="fr-FR" dirty="0"/>
                        <a:t>De 2017 à 2018</a:t>
                      </a:r>
                    </a:p>
                  </a:txBody>
                  <a:tcPr/>
                </a:tc>
                <a:tc>
                  <a:txBody>
                    <a:bodyPr/>
                    <a:lstStyle/>
                    <a:p>
                      <a:pPr algn="l"/>
                      <a:r>
                        <a:rPr lang="fr-FR" dirty="0"/>
                        <a:t>Promos Consommateurs chèque cadeau (Cameroun et Congo Brazzaville)</a:t>
                      </a:r>
                    </a:p>
                  </a:txBody>
                  <a:tcPr/>
                </a:tc>
                <a:extLst>
                  <a:ext uri="{0D108BD9-81ED-4DB2-BD59-A6C34878D82A}">
                    <a16:rowId xmlns:a16="http://schemas.microsoft.com/office/drawing/2014/main" val="294664627"/>
                  </a:ext>
                </a:extLst>
              </a:tr>
              <a:tr h="706131">
                <a:tc>
                  <a:txBody>
                    <a:bodyPr/>
                    <a:lstStyle/>
                    <a:p>
                      <a:endParaRPr lang="fr-FR" dirty="0"/>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dirty="0"/>
                        <a:t>De 2012 à 2016</a:t>
                      </a:r>
                    </a:p>
                    <a:p>
                      <a:pPr algn="ctr"/>
                      <a:endParaRPr lang="fr-FR" dirty="0"/>
                    </a:p>
                  </a:txBody>
                  <a:tcPr/>
                </a:tc>
                <a:tc>
                  <a:txBody>
                    <a:bodyPr/>
                    <a:lstStyle/>
                    <a:p>
                      <a:pPr algn="l"/>
                      <a:r>
                        <a:rPr lang="fr-FR" dirty="0" err="1"/>
                        <a:t>Ecobank</a:t>
                      </a:r>
                      <a:r>
                        <a:rPr lang="fr-FR" dirty="0"/>
                        <a:t> </a:t>
                      </a:r>
                      <a:r>
                        <a:rPr lang="fr-FR" dirty="0" err="1"/>
                        <a:t>Days</a:t>
                      </a:r>
                      <a:r>
                        <a:rPr lang="fr-FR" dirty="0"/>
                        <a:t>, Ouvertures d’agences, Conférences de presse</a:t>
                      </a:r>
                    </a:p>
                  </a:txBody>
                  <a:tcPr/>
                </a:tc>
                <a:extLst>
                  <a:ext uri="{0D108BD9-81ED-4DB2-BD59-A6C34878D82A}">
                    <a16:rowId xmlns:a16="http://schemas.microsoft.com/office/drawing/2014/main" val="1220973807"/>
                  </a:ext>
                </a:extLst>
              </a:tr>
            </a:tbl>
          </a:graphicData>
        </a:graphic>
      </p:graphicFrame>
      <p:pic>
        <p:nvPicPr>
          <p:cNvPr id="18" name="Picture 2" descr="http://bourgogneinnovation.org/wp-content/uploads/2014/09/BIC.png">
            <a:extLst>
              <a:ext uri="{FF2B5EF4-FFF2-40B4-BE49-F238E27FC236}">
                <a16:creationId xmlns:a16="http://schemas.microsoft.com/office/drawing/2014/main" id="{3B6E8386-463E-EA4F-A308-C287F8D84F2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18748" y="1100588"/>
            <a:ext cx="1554188" cy="51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a:extLst>
              <a:ext uri="{FF2B5EF4-FFF2-40B4-BE49-F238E27FC236}">
                <a16:creationId xmlns:a16="http://schemas.microsoft.com/office/drawing/2014/main" id="{44B41395-20F8-3845-A787-D78D39C1536C}"/>
              </a:ext>
            </a:extLst>
          </p:cNvPr>
          <p:cNvPicPr>
            <a:picLocks noChangeAspect="1"/>
          </p:cNvPicPr>
          <p:nvPr/>
        </p:nvPicPr>
        <p:blipFill>
          <a:blip r:embed="rId3"/>
          <a:stretch>
            <a:fillRect/>
          </a:stretch>
        </p:blipFill>
        <p:spPr>
          <a:xfrm>
            <a:off x="926646" y="2659517"/>
            <a:ext cx="1413327" cy="236732"/>
          </a:xfrm>
          <a:prstGeom prst="rect">
            <a:avLst/>
          </a:prstGeom>
        </p:spPr>
      </p:pic>
      <p:pic>
        <p:nvPicPr>
          <p:cNvPr id="26" name="Image 25">
            <a:extLst>
              <a:ext uri="{FF2B5EF4-FFF2-40B4-BE49-F238E27FC236}">
                <a16:creationId xmlns:a16="http://schemas.microsoft.com/office/drawing/2014/main" id="{C00C4F8E-E6FD-694A-9BCB-8B635BBC9043}"/>
              </a:ext>
            </a:extLst>
          </p:cNvPr>
          <p:cNvPicPr>
            <a:picLocks noChangeAspect="1"/>
          </p:cNvPicPr>
          <p:nvPr/>
        </p:nvPicPr>
        <p:blipFill>
          <a:blip r:embed="rId4"/>
          <a:stretch>
            <a:fillRect/>
          </a:stretch>
        </p:blipFill>
        <p:spPr>
          <a:xfrm>
            <a:off x="760687" y="1740900"/>
            <a:ext cx="1716295" cy="617436"/>
          </a:xfrm>
          <a:prstGeom prst="rect">
            <a:avLst/>
          </a:prstGeom>
        </p:spPr>
      </p:pic>
      <p:pic>
        <p:nvPicPr>
          <p:cNvPr id="22" name="Picture 2" descr="C:\Pictures\Logo Schneider Electric.jpg">
            <a:extLst>
              <a:ext uri="{FF2B5EF4-FFF2-40B4-BE49-F238E27FC236}">
                <a16:creationId xmlns:a16="http://schemas.microsoft.com/office/drawing/2014/main" id="{2EF4B747-38C3-4243-AA8B-C89255D5761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0687" y="3815561"/>
            <a:ext cx="1579286" cy="66856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355086EE-EC7A-C04B-A985-0E0E3D268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921" y="3123891"/>
            <a:ext cx="1473227" cy="64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a:extLst>
              <a:ext uri="{FF2B5EF4-FFF2-40B4-BE49-F238E27FC236}">
                <a16:creationId xmlns:a16="http://schemas.microsoft.com/office/drawing/2014/main" id="{B0414EFA-F6B9-A54D-A4A5-939CEE655784}"/>
              </a:ext>
            </a:extLst>
          </p:cNvPr>
          <p:cNvPicPr>
            <a:picLocks noChangeAspect="1"/>
          </p:cNvPicPr>
          <p:nvPr/>
        </p:nvPicPr>
        <p:blipFill>
          <a:blip r:embed="rId7"/>
          <a:stretch>
            <a:fillRect/>
          </a:stretch>
        </p:blipFill>
        <p:spPr>
          <a:xfrm>
            <a:off x="778921" y="4497115"/>
            <a:ext cx="703512" cy="703512"/>
          </a:xfrm>
          <a:prstGeom prst="rect">
            <a:avLst/>
          </a:prstGeom>
        </p:spPr>
      </p:pic>
      <p:pic>
        <p:nvPicPr>
          <p:cNvPr id="5" name="Image 4">
            <a:extLst>
              <a:ext uri="{FF2B5EF4-FFF2-40B4-BE49-F238E27FC236}">
                <a16:creationId xmlns:a16="http://schemas.microsoft.com/office/drawing/2014/main" id="{6DAE020F-1835-C04D-A123-97DCA9271904}"/>
              </a:ext>
            </a:extLst>
          </p:cNvPr>
          <p:cNvPicPr>
            <a:picLocks noChangeAspect="1"/>
          </p:cNvPicPr>
          <p:nvPr/>
        </p:nvPicPr>
        <p:blipFill>
          <a:blip r:embed="rId8"/>
          <a:stretch>
            <a:fillRect/>
          </a:stretch>
        </p:blipFill>
        <p:spPr>
          <a:xfrm>
            <a:off x="877495" y="5314825"/>
            <a:ext cx="647218" cy="485413"/>
          </a:xfrm>
          <a:prstGeom prst="rect">
            <a:avLst/>
          </a:prstGeom>
        </p:spPr>
      </p:pic>
      <p:pic>
        <p:nvPicPr>
          <p:cNvPr id="29" name="Image 28">
            <a:extLst>
              <a:ext uri="{FF2B5EF4-FFF2-40B4-BE49-F238E27FC236}">
                <a16:creationId xmlns:a16="http://schemas.microsoft.com/office/drawing/2014/main" id="{54444D32-2753-C347-B93B-4AC4173DDB7B}"/>
              </a:ext>
            </a:extLst>
          </p:cNvPr>
          <p:cNvPicPr>
            <a:picLocks noChangeAspect="1"/>
          </p:cNvPicPr>
          <p:nvPr/>
        </p:nvPicPr>
        <p:blipFill>
          <a:blip r:embed="rId9"/>
          <a:stretch>
            <a:fillRect/>
          </a:stretch>
        </p:blipFill>
        <p:spPr>
          <a:xfrm>
            <a:off x="877495" y="6029520"/>
            <a:ext cx="1067255" cy="601417"/>
          </a:xfrm>
          <a:prstGeom prst="rect">
            <a:avLst/>
          </a:prstGeom>
        </p:spPr>
      </p:pic>
      <p:pic>
        <p:nvPicPr>
          <p:cNvPr id="2" name="Image 1">
            <a:extLst>
              <a:ext uri="{FF2B5EF4-FFF2-40B4-BE49-F238E27FC236}">
                <a16:creationId xmlns:a16="http://schemas.microsoft.com/office/drawing/2014/main" id="{77FF2C6F-8602-F041-9F8F-CDB2C97646AC}"/>
              </a:ext>
            </a:extLst>
          </p:cNvPr>
          <p:cNvPicPr>
            <a:picLocks noChangeAspect="1"/>
          </p:cNvPicPr>
          <p:nvPr/>
        </p:nvPicPr>
        <p:blipFill>
          <a:blip r:embed="rId10"/>
          <a:stretch>
            <a:fillRect/>
          </a:stretch>
        </p:blipFill>
        <p:spPr>
          <a:xfrm>
            <a:off x="10081549" y="1347249"/>
            <a:ext cx="2045059" cy="1150346"/>
          </a:xfrm>
          <a:prstGeom prst="rect">
            <a:avLst/>
          </a:prstGeom>
        </p:spPr>
      </p:pic>
      <p:sp>
        <p:nvSpPr>
          <p:cNvPr id="4" name="ZoneTexte 3">
            <a:extLst>
              <a:ext uri="{FF2B5EF4-FFF2-40B4-BE49-F238E27FC236}">
                <a16:creationId xmlns:a16="http://schemas.microsoft.com/office/drawing/2014/main" id="{14CEC4CE-847F-B64B-B855-FF298C709F2D}"/>
              </a:ext>
            </a:extLst>
          </p:cNvPr>
          <p:cNvSpPr txBox="1"/>
          <p:nvPr/>
        </p:nvSpPr>
        <p:spPr>
          <a:xfrm>
            <a:off x="10197152" y="2726972"/>
            <a:ext cx="2206675" cy="338554"/>
          </a:xfrm>
          <a:prstGeom prst="rect">
            <a:avLst/>
          </a:prstGeom>
          <a:noFill/>
        </p:spPr>
        <p:txBody>
          <a:bodyPr wrap="square" rtlCol="0">
            <a:spAutoFit/>
          </a:bodyPr>
          <a:lstStyle/>
          <a:p>
            <a:r>
              <a:rPr lang="fr-FR" sz="1600" b="1" dirty="0"/>
              <a:t>Depuis Octobre 2019</a:t>
            </a:r>
          </a:p>
        </p:txBody>
      </p:sp>
    </p:spTree>
    <p:extLst>
      <p:ext uri="{BB962C8B-B14F-4D97-AF65-F5344CB8AC3E}">
        <p14:creationId xmlns:p14="http://schemas.microsoft.com/office/powerpoint/2010/main" val="628205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4" descr="http://files.cameroonwebnews.com/uploads/2011/06/s-ECOBANK-LOGO_large.png"/>
          <p:cNvSpPr>
            <a:spLocks noChangeAspect="1" noChangeArrowheads="1"/>
          </p:cNvSpPr>
          <p:nvPr/>
        </p:nvSpPr>
        <p:spPr bwMode="auto">
          <a:xfrm>
            <a:off x="1679575" y="-822325"/>
            <a:ext cx="3257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4" name="AutoShape 2"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5" name="AutoShape 4"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20" name="Titre 1"/>
          <p:cNvSpPr txBox="1">
            <a:spLocks/>
          </p:cNvSpPr>
          <p:nvPr/>
        </p:nvSpPr>
        <p:spPr>
          <a:xfrm>
            <a:off x="1377387" y="2675089"/>
            <a:ext cx="8988988" cy="1098258"/>
          </a:xfrm>
          <a:prstGeom prst="rect">
            <a:avLst/>
          </a:prstGeom>
          <a:ln>
            <a:solidFill>
              <a:schemeClr val="accent6">
                <a:lumMod val="75000"/>
              </a:schemeClr>
            </a:solidFill>
          </a:ln>
        </p:spPr>
        <p:txBody>
          <a:bodyPr vert="horz" lIns="91440" tIns="45720" rIns="91440" bIns="45720" rtlCol="0" anchor="ctr">
            <a:noAutofit/>
          </a:bodyPr>
          <a:lstStyle>
            <a:lvl1pPr algn="ctr">
              <a:spcBef>
                <a:spcPct val="0"/>
              </a:spcBef>
              <a:buNone/>
              <a:defRPr sz="3200" b="1">
                <a:solidFill>
                  <a:srgbClr val="C00000"/>
                </a:solidFill>
                <a:latin typeface="Trebuchet MS" pitchFamily="34" charset="0"/>
                <a:ea typeface="+mj-ea"/>
                <a:cs typeface="Arial" pitchFamily="34" charset="0"/>
              </a:defRPr>
            </a:lvl1pPr>
          </a:lstStyle>
          <a:p>
            <a:r>
              <a:rPr lang="fr-FR" sz="4800" dirty="0"/>
              <a:t>QUELQUES REALISATIONS BTL</a:t>
            </a:r>
          </a:p>
        </p:txBody>
      </p:sp>
    </p:spTree>
    <p:extLst>
      <p:ext uri="{BB962C8B-B14F-4D97-AF65-F5344CB8AC3E}">
        <p14:creationId xmlns:p14="http://schemas.microsoft.com/office/powerpoint/2010/main" val="4153585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ZoneTexte 5"/>
          <p:cNvSpPr txBox="1">
            <a:spLocks noChangeArrowheads="1"/>
          </p:cNvSpPr>
          <p:nvPr/>
        </p:nvSpPr>
        <p:spPr bwMode="auto">
          <a:xfrm>
            <a:off x="731865" y="3680749"/>
            <a:ext cx="8880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cs typeface="Arial" charset="0"/>
              </a:defRPr>
            </a:lvl1pPr>
            <a:lvl2pPr marL="742950" indent="-285750" defTabSz="457200">
              <a:defRPr>
                <a:solidFill>
                  <a:schemeClr val="tx1"/>
                </a:solidFill>
                <a:latin typeface="Calibri" pitchFamily="34" charset="0"/>
                <a:cs typeface="Arial" charset="0"/>
              </a:defRPr>
            </a:lvl2pPr>
            <a:lvl3pPr marL="1143000" indent="-228600" defTabSz="457200">
              <a:defRPr>
                <a:solidFill>
                  <a:schemeClr val="tx1"/>
                </a:solidFill>
                <a:latin typeface="Calibri" pitchFamily="34" charset="0"/>
                <a:cs typeface="Arial" charset="0"/>
              </a:defRPr>
            </a:lvl3pPr>
            <a:lvl4pPr marL="1600200" indent="-228600" defTabSz="457200">
              <a:defRPr>
                <a:solidFill>
                  <a:schemeClr val="tx1"/>
                </a:solidFill>
                <a:latin typeface="Calibri" pitchFamily="34" charset="0"/>
                <a:cs typeface="Arial" charset="0"/>
              </a:defRPr>
            </a:lvl4pPr>
            <a:lvl5pPr marL="2057400" indent="-228600" defTabSz="4572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0" fontAlgn="base" hangingPunct="0">
              <a:spcBef>
                <a:spcPct val="0"/>
              </a:spcBef>
              <a:spcAft>
                <a:spcPct val="0"/>
              </a:spcAft>
            </a:pPr>
            <a:r>
              <a:rPr lang="fr-FR" altLang="fr-FR" sz="1600" b="1" dirty="0" err="1">
                <a:latin typeface="Trebuchet MS" panose="020B0703020202090204" pitchFamily="34" charset="0"/>
              </a:rPr>
              <a:t>Teasing</a:t>
            </a:r>
            <a:endParaRPr lang="fr-FR" altLang="fr-FR" sz="1600" b="1" dirty="0">
              <a:latin typeface="Trebuchet MS" panose="020B0703020202090204" pitchFamily="34" charset="0"/>
            </a:endParaRPr>
          </a:p>
        </p:txBody>
      </p:sp>
      <p:pic>
        <p:nvPicPr>
          <p:cNvPr id="29701" name="Picture 2" descr="C:\Users\IT NGOULA\Desktop\Campagne promo Happy BIC DAYS\teasing 40 ans Rasoir B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043" y="1056521"/>
            <a:ext cx="2624228" cy="2624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252715" y="1137545"/>
            <a:ext cx="2196875" cy="2624228"/>
          </a:xfrm>
          <a:prstGeom prst="rect">
            <a:avLst/>
          </a:prstGeom>
          <a:blipFill rotWithShape="1">
            <a:blip r:embed="rId3"/>
            <a:stretch>
              <a:fillRect/>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8" name="ZoneTexte 5"/>
          <p:cNvSpPr txBox="1">
            <a:spLocks noChangeArrowheads="1"/>
          </p:cNvSpPr>
          <p:nvPr/>
        </p:nvSpPr>
        <p:spPr bwMode="auto">
          <a:xfrm>
            <a:off x="4237376" y="3680749"/>
            <a:ext cx="120577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a:solidFill>
                  <a:schemeClr val="tx1"/>
                </a:solidFill>
                <a:latin typeface="Calibri" pitchFamily="34" charset="0"/>
                <a:cs typeface="Arial" charset="0"/>
              </a:defRPr>
            </a:lvl1pPr>
            <a:lvl2pPr marL="742950" indent="-285750" defTabSz="457200">
              <a:defRPr>
                <a:solidFill>
                  <a:schemeClr val="tx1"/>
                </a:solidFill>
                <a:latin typeface="Calibri" pitchFamily="34" charset="0"/>
                <a:cs typeface="Arial" charset="0"/>
              </a:defRPr>
            </a:lvl2pPr>
            <a:lvl3pPr marL="1143000" indent="-228600" defTabSz="457200">
              <a:defRPr>
                <a:solidFill>
                  <a:schemeClr val="tx1"/>
                </a:solidFill>
                <a:latin typeface="Calibri" pitchFamily="34" charset="0"/>
                <a:cs typeface="Arial" charset="0"/>
              </a:defRPr>
            </a:lvl3pPr>
            <a:lvl4pPr marL="1600200" indent="-228600" defTabSz="457200">
              <a:defRPr>
                <a:solidFill>
                  <a:schemeClr val="tx1"/>
                </a:solidFill>
                <a:latin typeface="Calibri" pitchFamily="34" charset="0"/>
                <a:cs typeface="Arial" charset="0"/>
              </a:defRPr>
            </a:lvl4pPr>
            <a:lvl5pPr marL="2057400" indent="-228600" defTabSz="4572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0" fontAlgn="base" hangingPunct="0">
              <a:spcBef>
                <a:spcPct val="0"/>
              </a:spcBef>
              <a:spcAft>
                <a:spcPct val="0"/>
              </a:spcAft>
            </a:pPr>
            <a:r>
              <a:rPr lang="fr-FR" altLang="fr-FR" sz="1600" b="1" dirty="0">
                <a:latin typeface="Trebuchet MS" panose="020B0703020202090204" pitchFamily="34" charset="0"/>
              </a:rPr>
              <a:t>Révélation</a:t>
            </a:r>
          </a:p>
        </p:txBody>
      </p:sp>
      <p:sp>
        <p:nvSpPr>
          <p:cNvPr id="9" name="ZoneTexte 3"/>
          <p:cNvSpPr txBox="1">
            <a:spLocks noChangeArrowheads="1"/>
          </p:cNvSpPr>
          <p:nvPr/>
        </p:nvSpPr>
        <p:spPr bwMode="auto">
          <a:xfrm>
            <a:off x="-284735" y="188640"/>
            <a:ext cx="88615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Calibri" pitchFamily="34" charset="0"/>
                <a:cs typeface="Arial" charset="0"/>
              </a:defRPr>
            </a:lvl1pPr>
            <a:lvl2pPr marL="742950" indent="-285750" defTabSz="457200">
              <a:defRPr>
                <a:solidFill>
                  <a:schemeClr val="tx1"/>
                </a:solidFill>
                <a:latin typeface="Calibri" pitchFamily="34" charset="0"/>
                <a:cs typeface="Arial" charset="0"/>
              </a:defRPr>
            </a:lvl2pPr>
            <a:lvl3pPr marL="1143000" indent="-228600" defTabSz="457200">
              <a:defRPr>
                <a:solidFill>
                  <a:schemeClr val="tx1"/>
                </a:solidFill>
                <a:latin typeface="Calibri" pitchFamily="34" charset="0"/>
                <a:cs typeface="Arial" charset="0"/>
              </a:defRPr>
            </a:lvl3pPr>
            <a:lvl4pPr marL="1600200" indent="-228600" defTabSz="457200">
              <a:defRPr>
                <a:solidFill>
                  <a:schemeClr val="tx1"/>
                </a:solidFill>
                <a:latin typeface="Calibri" pitchFamily="34" charset="0"/>
                <a:cs typeface="Arial" charset="0"/>
              </a:defRPr>
            </a:lvl4pPr>
            <a:lvl5pPr marL="2057400" indent="-228600" defTabSz="4572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0" fontAlgn="base" hangingPunct="0">
              <a:spcBef>
                <a:spcPct val="0"/>
              </a:spcBef>
              <a:spcAft>
                <a:spcPct val="0"/>
              </a:spcAft>
            </a:pPr>
            <a:r>
              <a:rPr lang="fr-FR" altLang="fr-FR" sz="2800" b="1" dirty="0">
                <a:solidFill>
                  <a:srgbClr val="C00000"/>
                </a:solidFill>
                <a:latin typeface="Trebuchet MS" panose="020B0703020202090204" pitchFamily="34" charset="0"/>
              </a:rPr>
              <a:t>BIC 40 </a:t>
            </a:r>
            <a:r>
              <a:rPr lang="fr-FR" altLang="fr-FR" sz="2800" b="1" dirty="0" err="1">
                <a:solidFill>
                  <a:srgbClr val="C00000"/>
                </a:solidFill>
                <a:latin typeface="Trebuchet MS" panose="020B0703020202090204" pitchFamily="34" charset="0"/>
              </a:rPr>
              <a:t>years</a:t>
            </a:r>
            <a:r>
              <a:rPr lang="fr-FR" altLang="fr-FR" sz="2800" b="1" dirty="0">
                <a:solidFill>
                  <a:srgbClr val="C00000"/>
                </a:solidFill>
                <a:latin typeface="Trebuchet MS" panose="020B0703020202090204" pitchFamily="34" charset="0"/>
              </a:rPr>
              <a:t> </a:t>
            </a:r>
            <a:r>
              <a:rPr lang="fr-FR" altLang="fr-FR" sz="2800" b="1" dirty="0" err="1">
                <a:solidFill>
                  <a:srgbClr val="C00000"/>
                </a:solidFill>
                <a:latin typeface="Trebuchet MS" panose="020B0703020202090204" pitchFamily="34" charset="0"/>
              </a:rPr>
              <a:t>shaver</a:t>
            </a:r>
            <a:r>
              <a:rPr lang="fr-FR" altLang="fr-FR" sz="2800" b="1" dirty="0">
                <a:solidFill>
                  <a:srgbClr val="C00000"/>
                </a:solidFill>
                <a:latin typeface="Trebuchet MS" panose="020B0703020202090204" pitchFamily="34" charset="0"/>
              </a:rPr>
              <a:t> </a:t>
            </a:r>
            <a:r>
              <a:rPr lang="fr-FR" altLang="fr-FR" sz="2800" b="1" dirty="0" err="1">
                <a:solidFill>
                  <a:srgbClr val="C00000"/>
                </a:solidFill>
                <a:latin typeface="Trebuchet MS" panose="020B0703020202090204" pitchFamily="34" charset="0"/>
              </a:rPr>
              <a:t>anniversary</a:t>
            </a:r>
            <a:r>
              <a:rPr lang="fr-FR" altLang="fr-FR" sz="2800" b="1" dirty="0">
                <a:solidFill>
                  <a:srgbClr val="C00000"/>
                </a:solidFill>
                <a:latin typeface="Trebuchet MS" panose="020B0703020202090204" pitchFamily="34" charset="0"/>
              </a:rPr>
              <a:t>. </a:t>
            </a:r>
            <a:r>
              <a:rPr lang="fr-FR" altLang="fr-FR" sz="1600" b="1" dirty="0">
                <a:latin typeface="Trebuchet MS" panose="020B0703020202090204" pitchFamily="34" charset="0"/>
              </a:rPr>
              <a:t>(Mars-Avril 2016)</a:t>
            </a:r>
          </a:p>
        </p:txBody>
      </p:sp>
      <p:sp>
        <p:nvSpPr>
          <p:cNvPr id="2" name="Signalisation droite 1">
            <a:extLst>
              <a:ext uri="{FF2B5EF4-FFF2-40B4-BE49-F238E27FC236}">
                <a16:creationId xmlns:a16="http://schemas.microsoft.com/office/drawing/2014/main" id="{0BECB7E3-D56B-C440-ACB3-1D2E38B3955E}"/>
              </a:ext>
            </a:extLst>
          </p:cNvPr>
          <p:cNvSpPr/>
          <p:nvPr/>
        </p:nvSpPr>
        <p:spPr>
          <a:xfrm>
            <a:off x="3244038" y="2245488"/>
            <a:ext cx="809838" cy="532435"/>
          </a:xfrm>
          <a:prstGeom prst="homePlat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B5353E69-5BD9-CC4A-A3BD-195B25A5C65F}"/>
              </a:ext>
            </a:extLst>
          </p:cNvPr>
          <p:cNvSpPr/>
          <p:nvPr/>
        </p:nvSpPr>
        <p:spPr>
          <a:xfrm>
            <a:off x="6683932" y="4080859"/>
            <a:ext cx="2359758" cy="2373196"/>
          </a:xfrm>
          <a:prstGeom prst="rect">
            <a:avLst/>
          </a:prstGeom>
          <a:blipFill>
            <a:blip r:embed="rId4" cstate="print">
              <a:extLst>
                <a:ext uri="{28A0092B-C50C-407E-A947-70E740481C1C}">
                  <a14:useLocalDpi xmlns:a14="http://schemas.microsoft.com/office/drawing/2010/main" val="0"/>
                </a:ext>
              </a:extLst>
            </a:blip>
            <a:srcRect/>
            <a:stretch>
              <a:fillRect t="-9000" b="-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3" name="Picture 2" descr="C:\Users\Derick TCHAOU\Desktop\ppp\IMG-20160414-WA0003.jpg">
            <a:extLst>
              <a:ext uri="{FF2B5EF4-FFF2-40B4-BE49-F238E27FC236}">
                <a16:creationId xmlns:a16="http://schemas.microsoft.com/office/drawing/2014/main" id="{2AB2978B-5DC3-344D-9DDC-845E80E84A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7879" y="1102822"/>
            <a:ext cx="4648460" cy="2650180"/>
          </a:xfrm>
          <a:prstGeom prst="rect">
            <a:avLst/>
          </a:prstGeom>
          <a:ln>
            <a:noFill/>
          </a:ln>
          <a:effectLst>
            <a:outerShdw blurRad="292100" dist="139700" dir="2700000" algn="tl" rotWithShape="0">
              <a:srgbClr val="333333">
                <a:alpha val="65000"/>
              </a:srgbClr>
            </a:outerShdw>
          </a:effectLst>
          <a:extLst/>
        </p:spPr>
      </p:pic>
      <p:pic>
        <p:nvPicPr>
          <p:cNvPr id="14" name="Picture 6" descr="C:\Users\Administrateur\Desktop\teasing\DSCN0757.JPG">
            <a:extLst>
              <a:ext uri="{FF2B5EF4-FFF2-40B4-BE49-F238E27FC236}">
                <a16:creationId xmlns:a16="http://schemas.microsoft.com/office/drawing/2014/main" id="{FE6FD9BD-408C-9A47-8BB2-AC70E457D3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33557" y="4080859"/>
            <a:ext cx="2232782" cy="235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a:extLst>
              <a:ext uri="{FF2B5EF4-FFF2-40B4-BE49-F238E27FC236}">
                <a16:creationId xmlns:a16="http://schemas.microsoft.com/office/drawing/2014/main" id="{EF71B47F-3BEE-0C42-96C0-E959AC114079}"/>
              </a:ext>
            </a:extLst>
          </p:cNvPr>
          <p:cNvSpPr txBox="1"/>
          <p:nvPr/>
        </p:nvSpPr>
        <p:spPr>
          <a:xfrm>
            <a:off x="205851" y="4150542"/>
            <a:ext cx="6241571" cy="2554545"/>
          </a:xfrm>
          <a:prstGeom prst="rect">
            <a:avLst/>
          </a:prstGeom>
          <a:noFill/>
          <a:ln>
            <a:solidFill>
              <a:schemeClr val="accent6">
                <a:lumMod val="75000"/>
              </a:schemeClr>
            </a:solidFill>
          </a:ln>
        </p:spPr>
        <p:txBody>
          <a:bodyPr wrap="square" rtlCol="0">
            <a:spAutoFit/>
          </a:bodyPr>
          <a:lstStyle/>
          <a:p>
            <a:pPr algn="just"/>
            <a:r>
              <a:rPr lang="fr-FR" sz="1600" b="1" dirty="0">
                <a:solidFill>
                  <a:srgbClr val="C00000"/>
                </a:solidFill>
                <a:latin typeface="Trebuchet MS" panose="020B0703020202090204" pitchFamily="34" charset="0"/>
              </a:rPr>
              <a:t>BILAN</a:t>
            </a:r>
          </a:p>
          <a:p>
            <a:pPr marL="285750" indent="-285750" algn="just">
              <a:buFont typeface="Wingdings" pitchFamily="2" charset="2"/>
              <a:buChar char="§"/>
            </a:pPr>
            <a:r>
              <a:rPr lang="fr-FR" sz="1600" b="1" dirty="0">
                <a:solidFill>
                  <a:prstClr val="black"/>
                </a:solidFill>
                <a:latin typeface="Trebuchet MS" panose="020B0703020202090204" pitchFamily="34" charset="0"/>
              </a:rPr>
              <a:t>Le Rasoir BIC </a:t>
            </a:r>
            <a:r>
              <a:rPr lang="fr-FR" sz="1600" dirty="0">
                <a:solidFill>
                  <a:prstClr val="black"/>
                </a:solidFill>
                <a:latin typeface="Trebuchet MS" panose="020B0703020202090204" pitchFamily="34" charset="0"/>
              </a:rPr>
              <a:t>célèbre ses 40 ans d’existence au Cameroun et dans plusieurs autres pays d’Afrique;</a:t>
            </a:r>
          </a:p>
          <a:p>
            <a:pPr marL="285750" indent="-285750" algn="just">
              <a:buFont typeface="Wingdings" pitchFamily="2" charset="2"/>
              <a:buChar char="§"/>
            </a:pPr>
            <a:r>
              <a:rPr lang="fr-FR" sz="1600" b="1" dirty="0">
                <a:solidFill>
                  <a:prstClr val="black"/>
                </a:solidFill>
                <a:latin typeface="Trebuchet MS" panose="020B0703020202090204" pitchFamily="34" charset="0"/>
              </a:rPr>
              <a:t>«Happy BICDays»</a:t>
            </a:r>
            <a:r>
              <a:rPr lang="fr-FR" sz="1600" dirty="0">
                <a:solidFill>
                  <a:prstClr val="black"/>
                </a:solidFill>
                <a:latin typeface="Trebuchet MS" panose="020B0703020202090204" pitchFamily="34" charset="0"/>
              </a:rPr>
              <a:t>  est le nom du concept qui hébergeait plusieurs activités:</a:t>
            </a:r>
          </a:p>
          <a:p>
            <a:pPr marL="285750" indent="-285750" algn="just">
              <a:buFont typeface="Wingdings" pitchFamily="2" charset="2"/>
              <a:buChar char="Ø"/>
            </a:pPr>
            <a:r>
              <a:rPr lang="fr-FR" sz="1600" dirty="0">
                <a:solidFill>
                  <a:prstClr val="black"/>
                </a:solidFill>
                <a:latin typeface="Trebuchet MS" panose="020B0703020202090204" pitchFamily="34" charset="0"/>
              </a:rPr>
              <a:t>Le village BIC, Opération commando; Activations GMS; </a:t>
            </a:r>
            <a:r>
              <a:rPr lang="fr-FR" sz="1600" dirty="0" err="1">
                <a:solidFill>
                  <a:prstClr val="black"/>
                </a:solidFill>
                <a:latin typeface="Trebuchet MS" panose="020B0703020202090204" pitchFamily="34" charset="0"/>
              </a:rPr>
              <a:t>Destockage</a:t>
            </a:r>
            <a:r>
              <a:rPr lang="fr-FR" sz="1600" dirty="0">
                <a:solidFill>
                  <a:prstClr val="black"/>
                </a:solidFill>
                <a:latin typeface="Trebuchet MS" panose="020B0703020202090204" pitchFamily="34" charset="0"/>
              </a:rPr>
              <a:t> Grossistes</a:t>
            </a:r>
          </a:p>
          <a:p>
            <a:pPr marL="285750" indent="-285750" algn="just">
              <a:buFont typeface="Wingdings" pitchFamily="2" charset="2"/>
              <a:buChar char="§"/>
            </a:pPr>
            <a:r>
              <a:rPr lang="fr-FR" sz="1600" b="1" dirty="0">
                <a:solidFill>
                  <a:prstClr val="black"/>
                </a:solidFill>
                <a:latin typeface="Trebuchet MS" panose="020B0703020202090204" pitchFamily="34" charset="0"/>
              </a:rPr>
              <a:t>02 villes </a:t>
            </a:r>
            <a:r>
              <a:rPr lang="fr-FR" sz="1600" dirty="0">
                <a:solidFill>
                  <a:prstClr val="black"/>
                </a:solidFill>
                <a:latin typeface="Trebuchet MS" panose="020B0703020202090204" pitchFamily="34" charset="0"/>
              </a:rPr>
              <a:t>concernées par cette opération : </a:t>
            </a:r>
            <a:r>
              <a:rPr lang="fr-FR" sz="1600" b="1" dirty="0">
                <a:solidFill>
                  <a:prstClr val="black"/>
                </a:solidFill>
                <a:latin typeface="Trebuchet MS" panose="020B0703020202090204" pitchFamily="34" charset="0"/>
              </a:rPr>
              <a:t>Douala, Yaoundé</a:t>
            </a:r>
          </a:p>
          <a:p>
            <a:pPr marL="285750" indent="-285750" algn="just">
              <a:buFont typeface="Wingdings" pitchFamily="2" charset="2"/>
              <a:buChar char="§"/>
            </a:pPr>
            <a:r>
              <a:rPr lang="fr-FR" sz="1600" b="1" dirty="0">
                <a:solidFill>
                  <a:prstClr val="black"/>
                </a:solidFill>
                <a:latin typeface="Trebuchet MS" panose="020B0703020202090204" pitchFamily="34" charset="0"/>
              </a:rPr>
              <a:t>Prévision= 150 000 unités ; Réalisations 168 000 Unités; soit 112% de réalisations</a:t>
            </a:r>
          </a:p>
        </p:txBody>
      </p:sp>
    </p:spTree>
    <p:extLst>
      <p:ext uri="{BB962C8B-B14F-4D97-AF65-F5344CB8AC3E}">
        <p14:creationId xmlns:p14="http://schemas.microsoft.com/office/powerpoint/2010/main" val="1036674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944547" y="195264"/>
            <a:ext cx="7075629" cy="523220"/>
          </a:xfrm>
          <a:prstGeom prst="rect">
            <a:avLst/>
          </a:prstGeom>
          <a:noFill/>
        </p:spPr>
        <p:txBody>
          <a:bodyPr wrap="square">
            <a:spAutoFit/>
          </a:bodyPr>
          <a:lstStyle/>
          <a:p>
            <a:pPr>
              <a:defRPr/>
            </a:pPr>
            <a:r>
              <a:rPr lang="fr-FR" sz="2800" b="1" kern="0" dirty="0">
                <a:ln w="11430">
                  <a:noFill/>
                </a:ln>
                <a:solidFill>
                  <a:srgbClr val="C00000"/>
                </a:solidFill>
                <a:latin typeface="Trebuchet MS" panose="020B0703020202090204" pitchFamily="34" charset="0"/>
                <a:cs typeface="Arial" pitchFamily="34" charset="0"/>
              </a:rPr>
              <a:t> PROMO  My BIC Cristal® </a:t>
            </a:r>
            <a:r>
              <a:rPr lang="fr-FR" sz="2800" b="1" kern="0" dirty="0">
                <a:solidFill>
                  <a:srgbClr val="C00000"/>
                </a:solidFill>
                <a:latin typeface="Trebuchet MS" panose="020B0703020202090204" pitchFamily="34" charset="0"/>
                <a:cs typeface="Arial" pitchFamily="34" charset="0"/>
              </a:rPr>
              <a:t>(Stylo)</a:t>
            </a:r>
            <a:endParaRPr lang="fr-FR" sz="2800" kern="0" dirty="0">
              <a:solidFill>
                <a:srgbClr val="C00000"/>
              </a:solidFill>
              <a:latin typeface="Trebuchet MS" panose="020B0703020202090204" pitchFamily="34" charset="0"/>
              <a:cs typeface="Arial" pitchFamily="34" charset="0"/>
            </a:endParaRPr>
          </a:p>
        </p:txBody>
      </p:sp>
      <p:sp>
        <p:nvSpPr>
          <p:cNvPr id="5" name="ZoneTexte 4"/>
          <p:cNvSpPr txBox="1"/>
          <p:nvPr/>
        </p:nvSpPr>
        <p:spPr>
          <a:xfrm>
            <a:off x="312517" y="836614"/>
            <a:ext cx="5578997" cy="3293209"/>
          </a:xfrm>
          <a:prstGeom prst="rect">
            <a:avLst/>
          </a:prstGeom>
          <a:noFill/>
          <a:ln>
            <a:solidFill>
              <a:schemeClr val="accent6">
                <a:lumMod val="75000"/>
              </a:schemeClr>
            </a:solidFill>
          </a:ln>
        </p:spPr>
        <p:txBody>
          <a:bodyPr wrap="square">
            <a:spAutoFit/>
          </a:bodyPr>
          <a:lstStyle/>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La Promo </a:t>
            </a:r>
            <a:r>
              <a:rPr lang="fr-FR" sz="1600" dirty="0">
                <a:solidFill>
                  <a:prstClr val="black"/>
                </a:solidFill>
                <a:latin typeface="Trebuchet MS" panose="020B0703020202090204" pitchFamily="34" charset="0"/>
                <a:cs typeface="Arial" pitchFamily="34" charset="0"/>
              </a:rPr>
              <a:t>autour du </a:t>
            </a:r>
            <a:r>
              <a:rPr lang="fr-FR" sz="1600" b="1" dirty="0">
                <a:solidFill>
                  <a:prstClr val="black"/>
                </a:solidFill>
                <a:latin typeface="Trebuchet MS" panose="020B0703020202090204" pitchFamily="34" charset="0"/>
                <a:cs typeface="Arial" pitchFamily="34" charset="0"/>
              </a:rPr>
              <a:t>produit Stylo BIC Cristal </a:t>
            </a:r>
            <a:r>
              <a:rPr lang="fr-FR" sz="1600" dirty="0">
                <a:solidFill>
                  <a:prstClr val="black"/>
                </a:solidFill>
                <a:latin typeface="Trebuchet MS" panose="020B0703020202090204" pitchFamily="34" charset="0"/>
                <a:cs typeface="Arial" pitchFamily="34" charset="0"/>
              </a:rPr>
              <a:t>baptisée </a:t>
            </a:r>
            <a:r>
              <a:rPr lang="fr-FR" sz="1600" b="1" dirty="0">
                <a:solidFill>
                  <a:prstClr val="black"/>
                </a:solidFill>
                <a:latin typeface="Trebuchet MS" panose="020B0703020202090204" pitchFamily="34" charset="0"/>
                <a:cs typeface="Arial" pitchFamily="34" charset="0"/>
              </a:rPr>
              <a:t>« PROMO MY BIC CRISTAL</a:t>
            </a:r>
            <a:r>
              <a:rPr lang="fr-FR" sz="1600" dirty="0">
                <a:solidFill>
                  <a:prstClr val="black"/>
                </a:solidFill>
                <a:latin typeface="Trebuchet MS" panose="020B0703020202090204" pitchFamily="34" charset="0"/>
                <a:cs typeface="Arial" pitchFamily="34" charset="0"/>
              </a:rPr>
              <a:t> </a:t>
            </a:r>
            <a:r>
              <a:rPr lang="fr-FR" sz="1600" b="1" dirty="0">
                <a:solidFill>
                  <a:prstClr val="black"/>
                </a:solidFill>
                <a:latin typeface="Trebuchet MS" panose="020B0703020202090204" pitchFamily="34" charset="0"/>
                <a:cs typeface="Arial" pitchFamily="34" charset="0"/>
              </a:rPr>
              <a:t>» </a:t>
            </a:r>
            <a:r>
              <a:rPr lang="fr-FR" sz="1600" dirty="0">
                <a:solidFill>
                  <a:prstClr val="black"/>
                </a:solidFill>
                <a:latin typeface="Trebuchet MS" panose="020B0703020202090204" pitchFamily="34" charset="0"/>
                <a:cs typeface="Arial" pitchFamily="34" charset="0"/>
              </a:rPr>
              <a:t>s’est déployée du </a:t>
            </a:r>
            <a:r>
              <a:rPr lang="fr-FR" sz="1600" b="1" dirty="0">
                <a:solidFill>
                  <a:prstClr val="black"/>
                </a:solidFill>
                <a:latin typeface="Trebuchet MS" panose="020B0703020202090204" pitchFamily="34" charset="0"/>
                <a:cs typeface="Arial" pitchFamily="34" charset="0"/>
              </a:rPr>
              <a:t>28 Avril 2015 </a:t>
            </a:r>
            <a:r>
              <a:rPr lang="fr-FR" sz="1600" dirty="0">
                <a:solidFill>
                  <a:prstClr val="black"/>
                </a:solidFill>
                <a:latin typeface="Trebuchet MS" panose="020B0703020202090204" pitchFamily="34" charset="0"/>
                <a:cs typeface="Arial" pitchFamily="34" charset="0"/>
              </a:rPr>
              <a:t>au </a:t>
            </a:r>
            <a:r>
              <a:rPr lang="fr-FR" sz="1600" b="1" dirty="0">
                <a:solidFill>
                  <a:prstClr val="black"/>
                </a:solidFill>
                <a:latin typeface="Trebuchet MS" panose="020B0703020202090204" pitchFamily="34" charset="0"/>
                <a:cs typeface="Arial" pitchFamily="34" charset="0"/>
              </a:rPr>
              <a:t>04 Juin  2015; </a:t>
            </a:r>
          </a:p>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Objet: </a:t>
            </a:r>
            <a:r>
              <a:rPr lang="fr-FR" sz="1600" dirty="0">
                <a:solidFill>
                  <a:prstClr val="black"/>
                </a:solidFill>
                <a:latin typeface="Trebuchet MS" panose="020B0703020202090204" pitchFamily="34" charset="0"/>
                <a:cs typeface="Arial" pitchFamily="34" charset="0"/>
              </a:rPr>
              <a:t>Déstockage massif vers détaillants et animations écoles</a:t>
            </a:r>
          </a:p>
          <a:p>
            <a:pPr algn="just" eaLnBrk="0" fontAlgn="base" hangingPunct="0">
              <a:spcBef>
                <a:spcPct val="0"/>
              </a:spcBef>
              <a:spcAft>
                <a:spcPct val="0"/>
              </a:spcAft>
              <a:defRPr/>
            </a:pPr>
            <a:endParaRPr lang="fr-FR" sz="1600" dirty="0">
              <a:solidFill>
                <a:prstClr val="black"/>
              </a:solidFill>
              <a:latin typeface="Trebuchet MS" panose="020B0703020202090204" pitchFamily="34" charset="0"/>
              <a:cs typeface="Arial" pitchFamily="34" charset="0"/>
            </a:endParaRPr>
          </a:p>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04 villes </a:t>
            </a:r>
            <a:r>
              <a:rPr lang="fr-FR" sz="1600" dirty="0">
                <a:solidFill>
                  <a:prstClr val="black"/>
                </a:solidFill>
                <a:latin typeface="Trebuchet MS" panose="020B0703020202090204" pitchFamily="34" charset="0"/>
                <a:cs typeface="Arial" pitchFamily="34" charset="0"/>
              </a:rPr>
              <a:t>étaient concernées par cette opération : </a:t>
            </a:r>
            <a:r>
              <a:rPr lang="fr-FR" sz="1600" b="1" dirty="0">
                <a:solidFill>
                  <a:prstClr val="black"/>
                </a:solidFill>
                <a:latin typeface="Trebuchet MS" panose="020B0703020202090204" pitchFamily="34" charset="0"/>
                <a:cs typeface="Arial" pitchFamily="34" charset="0"/>
              </a:rPr>
              <a:t>Douala, Yaoundé, Bafoussam, N’Gaoundéré.</a:t>
            </a:r>
          </a:p>
          <a:p>
            <a:pPr marL="285750" indent="-285750" algn="just" eaLnBrk="0" fontAlgn="base" hangingPunct="0">
              <a:spcBef>
                <a:spcPct val="0"/>
              </a:spcBef>
              <a:spcAft>
                <a:spcPct val="0"/>
              </a:spcAft>
              <a:buFont typeface="Wingdings" pitchFamily="2" charset="2"/>
              <a:buChar char="§"/>
              <a:defRPr/>
            </a:pPr>
            <a:endParaRPr lang="fr-FR" sz="1600" b="1" dirty="0">
              <a:solidFill>
                <a:prstClr val="black"/>
              </a:solidFill>
              <a:latin typeface="Trebuchet MS" panose="020B0703020202090204" pitchFamily="34" charset="0"/>
              <a:cs typeface="Arial" pitchFamily="34" charset="0"/>
            </a:endParaRPr>
          </a:p>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Prévisions </a:t>
            </a:r>
            <a:r>
              <a:rPr lang="fr-FR" sz="1600" dirty="0">
                <a:solidFill>
                  <a:prstClr val="black"/>
                </a:solidFill>
                <a:latin typeface="Trebuchet MS" panose="020B0703020202090204" pitchFamily="34" charset="0"/>
                <a:cs typeface="Arial" pitchFamily="34" charset="0"/>
              </a:rPr>
              <a:t>de ventes de stylos (en boîtes de 50) = </a:t>
            </a:r>
            <a:r>
              <a:rPr lang="fr-FR" sz="1600" b="1" dirty="0">
                <a:solidFill>
                  <a:prstClr val="black"/>
                </a:solidFill>
                <a:latin typeface="Trebuchet MS" panose="020B0703020202090204" pitchFamily="34" charset="0"/>
                <a:cs typeface="Arial" pitchFamily="34" charset="0"/>
              </a:rPr>
              <a:t>18720</a:t>
            </a:r>
            <a:r>
              <a:rPr lang="fr-FR" sz="1600" dirty="0">
                <a:solidFill>
                  <a:prstClr val="black"/>
                </a:solidFill>
                <a:latin typeface="Trebuchet MS" panose="020B0703020202090204" pitchFamily="34" charset="0"/>
                <a:cs typeface="Arial" pitchFamily="34" charset="0"/>
              </a:rPr>
              <a:t>; Réalisations (en boîtes de 50) = </a:t>
            </a:r>
            <a:r>
              <a:rPr lang="fr-FR" sz="1600" b="1" dirty="0">
                <a:solidFill>
                  <a:prstClr val="black"/>
                </a:solidFill>
                <a:latin typeface="Trebuchet MS" panose="020B0703020202090204" pitchFamily="34" charset="0"/>
                <a:cs typeface="Arial" pitchFamily="34" charset="0"/>
              </a:rPr>
              <a:t>14194,4 de boîtes de 50 stylos</a:t>
            </a:r>
            <a:r>
              <a:rPr lang="fr-FR" sz="1600" dirty="0">
                <a:solidFill>
                  <a:prstClr val="black"/>
                </a:solidFill>
                <a:latin typeface="Trebuchet MS" panose="020B0703020202090204" pitchFamily="34" charset="0"/>
                <a:cs typeface="Arial" pitchFamily="34" charset="0"/>
              </a:rPr>
              <a:t> vendus (soit 709 720 unités); soit </a:t>
            </a:r>
            <a:r>
              <a:rPr lang="fr-FR" sz="1600" b="1" dirty="0">
                <a:solidFill>
                  <a:prstClr val="black"/>
                </a:solidFill>
                <a:latin typeface="Trebuchet MS" panose="020B0703020202090204" pitchFamily="34" charset="0"/>
                <a:cs typeface="Arial" pitchFamily="34" charset="0"/>
              </a:rPr>
              <a:t>75,82% d’objectifs atteints</a:t>
            </a:r>
            <a:r>
              <a:rPr lang="fr-FR" sz="1600" dirty="0">
                <a:solidFill>
                  <a:prstClr val="black"/>
                </a:solidFill>
                <a:latin typeface="Trebuchet MS" panose="020B0703020202090204" pitchFamily="34" charset="0"/>
                <a:cs typeface="Arial" pitchFamily="34" charset="0"/>
              </a:rPr>
              <a:t>;</a:t>
            </a:r>
          </a:p>
        </p:txBody>
      </p:sp>
      <p:pic>
        <p:nvPicPr>
          <p:cNvPr id="6" name="Picture 2" descr="\\Serveur-coral\dossier transit\B.A Bic\B.A Sur le terrain\DSCN00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2395" y="4590301"/>
            <a:ext cx="1773550" cy="168443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C:\Users\Hp\Desktop\PROMO myBIC CRISTAL\Promo My BIC Cristal\MyBIC Cristal\WRITT PROM EN SITUATION\EQUIPE WP  DANAY VOYA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55820" y="1222873"/>
            <a:ext cx="2089150" cy="168443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C:\Users\Hp\Desktop\PROMO myBIC CRISTAL\Promo My BIC Cristal\MyBIC Cristal\WRITT PROM EN SITUATION\EQUIPE WP AU PETIT MARCH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7415" y="1222874"/>
            <a:ext cx="2315639" cy="168443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descr="C:\Users\Administrateur\Desktop\Animation 3\DSCF7108.JPG"/>
          <p:cNvPicPr>
            <a:picLocks noChangeAspect="1" noChangeArrowheads="1"/>
          </p:cNvPicPr>
          <p:nvPr/>
        </p:nvPicPr>
        <p:blipFill>
          <a:blip r:embed="rId5"/>
          <a:srcRect/>
          <a:stretch>
            <a:fillRect/>
          </a:stretch>
        </p:blipFill>
        <p:spPr bwMode="auto">
          <a:xfrm>
            <a:off x="745984" y="4590301"/>
            <a:ext cx="2397125" cy="1760538"/>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6" descr="C:\Users\Administrateur\Desktop\Animation 3\Nouveau dossier\DSCF7291.jpg"/>
          <p:cNvPicPr>
            <a:picLocks noChangeAspect="1" noChangeArrowheads="1"/>
          </p:cNvPicPr>
          <p:nvPr/>
        </p:nvPicPr>
        <p:blipFill>
          <a:blip r:embed="rId6"/>
          <a:srcRect/>
          <a:stretch>
            <a:fillRect/>
          </a:stretch>
        </p:blipFill>
        <p:spPr bwMode="auto">
          <a:xfrm>
            <a:off x="9055820" y="3403765"/>
            <a:ext cx="2393950" cy="1785937"/>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2" descr="C:\Users\Administrateur\Desktop\Animation 3\Nouveau dossier\DSCF7292.jpg"/>
          <p:cNvPicPr>
            <a:picLocks noChangeAspect="1" noChangeArrowheads="1"/>
          </p:cNvPicPr>
          <p:nvPr/>
        </p:nvPicPr>
        <p:blipFill>
          <a:blip r:embed="rId7"/>
          <a:srcRect/>
          <a:stretch>
            <a:fillRect/>
          </a:stretch>
        </p:blipFill>
        <p:spPr bwMode="auto">
          <a:xfrm>
            <a:off x="6307415" y="3411703"/>
            <a:ext cx="2371725" cy="1770063"/>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7649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96539" y="191648"/>
            <a:ext cx="5201031" cy="522287"/>
          </a:xfrm>
          <a:prstGeom prst="rect">
            <a:avLst/>
          </a:prstGeom>
          <a:noFill/>
        </p:spPr>
        <p:txBody>
          <a:bodyPr wrap="square">
            <a:spAutoFit/>
          </a:bodyPr>
          <a:lstStyle/>
          <a:p>
            <a:pPr algn="just">
              <a:defRPr/>
            </a:pPr>
            <a:r>
              <a:rPr lang="fr-FR" sz="2000" b="1" kern="0" dirty="0">
                <a:ln w="11430">
                  <a:noFill/>
                </a:ln>
                <a:solidFill>
                  <a:srgbClr val="C00000"/>
                </a:solidFill>
                <a:latin typeface="Trebuchet MS" panose="020B0703020202090204" pitchFamily="34" charset="0"/>
                <a:cs typeface="Arial" pitchFamily="34" charset="0"/>
              </a:rPr>
              <a:t> </a:t>
            </a:r>
            <a:r>
              <a:rPr lang="fr-FR" sz="2800" b="1" kern="0" dirty="0">
                <a:ln w="11430">
                  <a:noFill/>
                </a:ln>
                <a:solidFill>
                  <a:srgbClr val="C00000"/>
                </a:solidFill>
                <a:latin typeface="Trebuchet MS" panose="020B0703020202090204" pitchFamily="34" charset="0"/>
                <a:cs typeface="Arial" pitchFamily="34" charset="0"/>
              </a:rPr>
              <a:t>BIC</a:t>
            </a:r>
            <a:r>
              <a:rPr lang="fr-FR" sz="2000" b="1" kern="0" dirty="0">
                <a:ln w="11430">
                  <a:noFill/>
                </a:ln>
                <a:solidFill>
                  <a:srgbClr val="C00000"/>
                </a:solidFill>
                <a:latin typeface="Trebuchet MS" panose="020B0703020202090204" pitchFamily="34" charset="0"/>
                <a:cs typeface="Arial" pitchFamily="34" charset="0"/>
              </a:rPr>
              <a:t> </a:t>
            </a:r>
            <a:r>
              <a:rPr lang="fr-FR" sz="2800" b="1" kern="0" dirty="0">
                <a:ln w="11430">
                  <a:noFill/>
                </a:ln>
                <a:solidFill>
                  <a:srgbClr val="C00000"/>
                </a:solidFill>
                <a:latin typeface="Trebuchet MS" panose="020B0703020202090204" pitchFamily="34" charset="0"/>
                <a:cs typeface="Arial" pitchFamily="34" charset="0"/>
              </a:rPr>
              <a:t>PROMO Back To </a:t>
            </a:r>
            <a:r>
              <a:rPr lang="fr-FR" sz="2800" b="1" kern="0" dirty="0" err="1">
                <a:ln w="11430">
                  <a:noFill/>
                </a:ln>
                <a:solidFill>
                  <a:srgbClr val="C00000"/>
                </a:solidFill>
                <a:latin typeface="Trebuchet MS" panose="020B0703020202090204" pitchFamily="34" charset="0"/>
                <a:cs typeface="Arial" pitchFamily="34" charset="0"/>
              </a:rPr>
              <a:t>School</a:t>
            </a:r>
            <a:r>
              <a:rPr lang="fr-FR" sz="2800" b="1" kern="0" dirty="0">
                <a:ln w="11430">
                  <a:noFill/>
                </a:ln>
                <a:solidFill>
                  <a:srgbClr val="C00000"/>
                </a:solidFill>
                <a:latin typeface="Trebuchet MS" panose="020B0703020202090204" pitchFamily="34" charset="0"/>
                <a:cs typeface="Arial" pitchFamily="34" charset="0"/>
              </a:rPr>
              <a:t> </a:t>
            </a:r>
            <a:endParaRPr lang="fr-FR" sz="2800" b="1" kern="0" dirty="0">
              <a:solidFill>
                <a:srgbClr val="C00000"/>
              </a:solidFill>
              <a:effectLst>
                <a:outerShdw blurRad="38100" dist="38100" dir="2700000" algn="tl">
                  <a:srgbClr val="000000">
                    <a:alpha val="43137"/>
                  </a:srgbClr>
                </a:outerShdw>
              </a:effectLst>
              <a:latin typeface="Trebuchet MS" panose="020B0703020202090204" pitchFamily="34" charset="0"/>
              <a:cs typeface="Arial" pitchFamily="34" charset="0"/>
            </a:endParaRPr>
          </a:p>
        </p:txBody>
      </p:sp>
      <p:sp>
        <p:nvSpPr>
          <p:cNvPr id="5" name="ZoneTexte 4"/>
          <p:cNvSpPr txBox="1"/>
          <p:nvPr/>
        </p:nvSpPr>
        <p:spPr>
          <a:xfrm>
            <a:off x="246394" y="2740802"/>
            <a:ext cx="8497353" cy="3293209"/>
          </a:xfrm>
          <a:prstGeom prst="rect">
            <a:avLst/>
          </a:prstGeom>
          <a:noFill/>
          <a:ln>
            <a:solidFill>
              <a:schemeClr val="accent6">
                <a:lumMod val="75000"/>
              </a:schemeClr>
            </a:solidFill>
          </a:ln>
        </p:spPr>
        <p:txBody>
          <a:bodyPr wrap="square">
            <a:spAutoFit/>
          </a:bodyPr>
          <a:lstStyle/>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La période: </a:t>
            </a:r>
            <a:r>
              <a:rPr lang="fr-FR" sz="1600" dirty="0">
                <a:solidFill>
                  <a:prstClr val="black"/>
                </a:solidFill>
                <a:latin typeface="Trebuchet MS" panose="020B0703020202090204" pitchFamily="34" charset="0"/>
                <a:cs typeface="Arial" pitchFamily="34" charset="0"/>
              </a:rPr>
              <a:t>Rentrée scolaire </a:t>
            </a:r>
          </a:p>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Concept: </a:t>
            </a:r>
            <a:r>
              <a:rPr lang="fr-FR" sz="1600" dirty="0">
                <a:solidFill>
                  <a:prstClr val="black"/>
                </a:solidFill>
                <a:latin typeface="Trebuchet MS" panose="020B0703020202090204" pitchFamily="34" charset="0"/>
                <a:cs typeface="Arial" pitchFamily="34" charset="0"/>
              </a:rPr>
              <a:t>« </a:t>
            </a:r>
            <a:r>
              <a:rPr lang="fr-FR" sz="1600" b="1" dirty="0">
                <a:solidFill>
                  <a:prstClr val="black"/>
                </a:solidFill>
                <a:latin typeface="Trebuchet MS" panose="020B0703020202090204" pitchFamily="34" charset="0"/>
                <a:cs typeface="Arial" pitchFamily="34" charset="0"/>
              </a:rPr>
              <a:t>Mon futur se construit avec BIC»</a:t>
            </a:r>
            <a:r>
              <a:rPr lang="fr-FR" sz="1600" dirty="0">
                <a:solidFill>
                  <a:prstClr val="black"/>
                </a:solidFill>
                <a:latin typeface="Trebuchet MS" panose="020B0703020202090204" pitchFamily="34" charset="0"/>
                <a:cs typeface="Arial" pitchFamily="34" charset="0"/>
              </a:rPr>
              <a:t> : de 2015 à 2017</a:t>
            </a:r>
            <a:endParaRPr lang="fr-FR" sz="1600" b="1" dirty="0">
              <a:solidFill>
                <a:prstClr val="black"/>
              </a:solidFill>
              <a:latin typeface="Trebuchet MS" panose="020B0703020202090204" pitchFamily="34" charset="0"/>
              <a:cs typeface="Arial" pitchFamily="34" charset="0"/>
            </a:endParaRPr>
          </a:p>
          <a:p>
            <a:pPr algn="just" eaLnBrk="0" fontAlgn="base" hangingPunct="0">
              <a:spcBef>
                <a:spcPct val="0"/>
              </a:spcBef>
              <a:spcAft>
                <a:spcPct val="0"/>
              </a:spcAft>
              <a:defRPr/>
            </a:pPr>
            <a:endParaRPr lang="fr-FR" sz="1600" b="1" dirty="0">
              <a:solidFill>
                <a:prstClr val="black"/>
              </a:solidFill>
              <a:latin typeface="Trebuchet MS" panose="020B0703020202090204" pitchFamily="34" charset="0"/>
              <a:cs typeface="Arial" pitchFamily="34" charset="0"/>
            </a:endParaRPr>
          </a:p>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03 principales actions  </a:t>
            </a:r>
            <a:r>
              <a:rPr lang="fr-FR" sz="1600" dirty="0">
                <a:solidFill>
                  <a:prstClr val="black"/>
                </a:solidFill>
                <a:latin typeface="Trebuchet MS" panose="020B0703020202090204" pitchFamily="34" charset="0"/>
                <a:cs typeface="Arial" pitchFamily="34" charset="0"/>
              </a:rPr>
              <a:t>à savoir :</a:t>
            </a:r>
          </a:p>
          <a:p>
            <a:pPr algn="just" eaLnBrk="0" fontAlgn="base" hangingPunct="0">
              <a:spcBef>
                <a:spcPct val="0"/>
              </a:spcBef>
              <a:spcAft>
                <a:spcPct val="0"/>
              </a:spcAft>
              <a:defRPr/>
            </a:pPr>
            <a:endParaRPr lang="fr-FR" sz="1600" dirty="0">
              <a:solidFill>
                <a:prstClr val="black"/>
              </a:solidFill>
              <a:latin typeface="Trebuchet MS" panose="020B0703020202090204" pitchFamily="34" charset="0"/>
              <a:cs typeface="Arial" pitchFamily="34" charset="0"/>
            </a:endParaRPr>
          </a:p>
          <a:p>
            <a:pPr marL="285750" indent="-285750" algn="just" eaLnBrk="0" fontAlgn="base" hangingPunct="0">
              <a:spcBef>
                <a:spcPct val="0"/>
              </a:spcBef>
              <a:spcAft>
                <a:spcPct val="0"/>
              </a:spcAft>
              <a:buFont typeface="Wingdings" pitchFamily="2" charset="2"/>
              <a:buChar char="Ø"/>
              <a:defRPr/>
            </a:pPr>
            <a:r>
              <a:rPr lang="fr-FR" sz="1600" dirty="0">
                <a:solidFill>
                  <a:prstClr val="black"/>
                </a:solidFill>
                <a:latin typeface="Trebuchet MS" panose="020B0703020202090204" pitchFamily="34" charset="0"/>
                <a:cs typeface="Arial" pitchFamily="34" charset="0"/>
              </a:rPr>
              <a:t>Les animations marché; les activations dans les librairies et GMS et l’opération commando.</a:t>
            </a:r>
          </a:p>
          <a:p>
            <a:pPr algn="just" eaLnBrk="0" fontAlgn="base" hangingPunct="0">
              <a:spcBef>
                <a:spcPct val="0"/>
              </a:spcBef>
              <a:spcAft>
                <a:spcPct val="0"/>
              </a:spcAft>
              <a:defRPr/>
            </a:pPr>
            <a:endParaRPr lang="fr-FR" sz="1600" dirty="0">
              <a:solidFill>
                <a:prstClr val="black"/>
              </a:solidFill>
              <a:latin typeface="Trebuchet MS" panose="020B0703020202090204" pitchFamily="34" charset="0"/>
              <a:cs typeface="Arial" pitchFamily="34" charset="0"/>
            </a:endParaRPr>
          </a:p>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04 villes </a:t>
            </a:r>
            <a:r>
              <a:rPr lang="fr-FR" sz="1600" dirty="0">
                <a:solidFill>
                  <a:prstClr val="black"/>
                </a:solidFill>
                <a:latin typeface="Trebuchet MS" panose="020B0703020202090204" pitchFamily="34" charset="0"/>
                <a:cs typeface="Arial" pitchFamily="34" charset="0"/>
              </a:rPr>
              <a:t>étaient concernées : </a:t>
            </a:r>
            <a:r>
              <a:rPr lang="fr-FR" sz="1600" b="1" dirty="0">
                <a:solidFill>
                  <a:prstClr val="black"/>
                </a:solidFill>
                <a:latin typeface="Trebuchet MS" panose="020B0703020202090204" pitchFamily="34" charset="0"/>
                <a:cs typeface="Arial" pitchFamily="34" charset="0"/>
              </a:rPr>
              <a:t>Douala, Yaoundé, Bafoussam, N’Gaoundéré</a:t>
            </a:r>
          </a:p>
          <a:p>
            <a:pPr algn="just" eaLnBrk="0" fontAlgn="base" hangingPunct="0">
              <a:spcBef>
                <a:spcPct val="0"/>
              </a:spcBef>
              <a:spcAft>
                <a:spcPct val="0"/>
              </a:spcAft>
              <a:defRPr/>
            </a:pPr>
            <a:endParaRPr lang="fr-FR" sz="1600" b="1" dirty="0">
              <a:solidFill>
                <a:prstClr val="black"/>
              </a:solidFill>
              <a:latin typeface="Trebuchet MS" panose="020B0703020202090204" pitchFamily="34" charset="0"/>
              <a:cs typeface="Arial" pitchFamily="34" charset="0"/>
            </a:endParaRPr>
          </a:p>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Performance récente (2017): Prévisions </a:t>
            </a:r>
            <a:r>
              <a:rPr lang="fr-FR" sz="1600" dirty="0">
                <a:solidFill>
                  <a:prstClr val="black"/>
                </a:solidFill>
                <a:latin typeface="Trebuchet MS" panose="020B0703020202090204" pitchFamily="34" charset="0"/>
                <a:cs typeface="Arial" pitchFamily="34" charset="0"/>
              </a:rPr>
              <a:t>= </a:t>
            </a:r>
            <a:r>
              <a:rPr lang="fr-FR" sz="1600" b="1" dirty="0">
                <a:solidFill>
                  <a:prstClr val="black"/>
                </a:solidFill>
                <a:latin typeface="Trebuchet MS" panose="020B0703020202090204" pitchFamily="34" charset="0"/>
                <a:cs typeface="Arial" pitchFamily="34" charset="0"/>
              </a:rPr>
              <a:t>36351</a:t>
            </a:r>
            <a:r>
              <a:rPr lang="fr-FR" sz="1600" dirty="0">
                <a:solidFill>
                  <a:prstClr val="black"/>
                </a:solidFill>
                <a:latin typeface="Trebuchet MS" panose="020B0703020202090204" pitchFamily="34" charset="0"/>
                <a:cs typeface="Arial" pitchFamily="34" charset="0"/>
              </a:rPr>
              <a:t>; </a:t>
            </a:r>
            <a:r>
              <a:rPr lang="fr-FR" sz="1600" b="1" dirty="0">
                <a:solidFill>
                  <a:prstClr val="black"/>
                </a:solidFill>
                <a:latin typeface="Trebuchet MS" panose="020B0703020202090204" pitchFamily="34" charset="0"/>
                <a:cs typeface="Arial" pitchFamily="34" charset="0"/>
              </a:rPr>
              <a:t>Réalisations</a:t>
            </a:r>
            <a:r>
              <a:rPr lang="fr-FR" sz="1600" dirty="0">
                <a:solidFill>
                  <a:prstClr val="black"/>
                </a:solidFill>
                <a:latin typeface="Trebuchet MS" panose="020B0703020202090204" pitchFamily="34" charset="0"/>
                <a:cs typeface="Arial" pitchFamily="34" charset="0"/>
              </a:rPr>
              <a:t> = </a:t>
            </a:r>
            <a:r>
              <a:rPr lang="fr-FR" sz="1600" b="1" dirty="0">
                <a:solidFill>
                  <a:prstClr val="black"/>
                </a:solidFill>
                <a:latin typeface="Trebuchet MS" panose="020B0703020202090204" pitchFamily="34" charset="0"/>
                <a:cs typeface="Arial" pitchFamily="34" charset="0"/>
              </a:rPr>
              <a:t>23261 </a:t>
            </a:r>
            <a:r>
              <a:rPr lang="fr-FR" sz="1600" dirty="0">
                <a:solidFill>
                  <a:prstClr val="black"/>
                </a:solidFill>
                <a:latin typeface="Trebuchet MS" panose="020B0703020202090204" pitchFamily="34" charset="0"/>
                <a:cs typeface="Arial" pitchFamily="34" charset="0"/>
              </a:rPr>
              <a:t>vendus; soit </a:t>
            </a:r>
            <a:r>
              <a:rPr lang="fr-FR" sz="1600" b="1" dirty="0">
                <a:solidFill>
                  <a:prstClr val="black"/>
                </a:solidFill>
                <a:latin typeface="Trebuchet MS" panose="020B0703020202090204" pitchFamily="34" charset="0"/>
                <a:cs typeface="Arial" pitchFamily="34" charset="0"/>
              </a:rPr>
              <a:t>63,98% d’objectifs atteints</a:t>
            </a:r>
            <a:r>
              <a:rPr lang="fr-FR" sz="1600" dirty="0">
                <a:solidFill>
                  <a:prstClr val="black"/>
                </a:solidFill>
                <a:latin typeface="Trebuchet MS" panose="020B0703020202090204" pitchFamily="34" charset="0"/>
                <a:cs typeface="Arial" pitchFamily="34" charset="0"/>
              </a:rPr>
              <a:t>;</a:t>
            </a:r>
          </a:p>
          <a:p>
            <a:pPr algn="just" eaLnBrk="0" fontAlgn="base" hangingPunct="0">
              <a:spcBef>
                <a:spcPct val="0"/>
              </a:spcBef>
              <a:spcAft>
                <a:spcPct val="0"/>
              </a:spcAft>
              <a:defRPr/>
            </a:pPr>
            <a:endParaRPr lang="fr-FR" sz="1600" b="1" dirty="0">
              <a:solidFill>
                <a:prstClr val="black"/>
              </a:solidFill>
              <a:latin typeface="Trebuchet MS" panose="020B0703020202090204" pitchFamily="34" charset="0"/>
              <a:cs typeface="Arial" pitchFamily="34" charset="0"/>
            </a:endParaRPr>
          </a:p>
        </p:txBody>
      </p:sp>
      <p:pic>
        <p:nvPicPr>
          <p:cNvPr id="6" name="Picture 2" descr="\\Serveur-coral\dossier transit\BTS PICTURES\Douala\TSEKENIS\DSCN03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8484" y="713935"/>
            <a:ext cx="1528159" cy="193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H:\photos bts\IMG-20150911-WA0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9832" y="655392"/>
            <a:ext cx="1512168" cy="191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Serveur-coral\dossier transit\BTS PICTURES\Nouveau dossier (2)\DSCN03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1316" y="713935"/>
            <a:ext cx="1613828" cy="193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H:\photos santa lucia_Yaounde\DSCN03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3135" y="2805955"/>
            <a:ext cx="1638855" cy="193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Serveur-coral\dossier transit\BTS PICTURES\Nouveau dossier (2)\IMG_20150828_15195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1263" y="2761617"/>
            <a:ext cx="1469305" cy="193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9" descr="FILE3180.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5516" y="901122"/>
            <a:ext cx="1962045" cy="142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21" descr="FILE3170.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50359" y="855019"/>
            <a:ext cx="2123496" cy="152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 12" descr="FILE3079.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0345" y="857978"/>
            <a:ext cx="2100781" cy="152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7036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89397" y="155946"/>
            <a:ext cx="7743463" cy="523220"/>
          </a:xfrm>
          <a:prstGeom prst="rect">
            <a:avLst/>
          </a:prstGeom>
          <a:noFill/>
        </p:spPr>
        <p:txBody>
          <a:bodyPr wrap="square">
            <a:spAutoFit/>
          </a:bodyPr>
          <a:lstStyle/>
          <a:p>
            <a:pPr algn="ctr">
              <a:defRPr/>
            </a:pPr>
            <a:r>
              <a:rPr lang="fr-FR" sz="2800" b="1" kern="0" dirty="0">
                <a:solidFill>
                  <a:srgbClr val="C00000"/>
                </a:solidFill>
                <a:latin typeface="Trebuchet MS" panose="020B0703020202090204" pitchFamily="34" charset="0"/>
                <a:cs typeface="Arial" charset="0"/>
              </a:rPr>
              <a:t>BIC SCHOOL CHALLENGE 2016 et 2019</a:t>
            </a:r>
          </a:p>
        </p:txBody>
      </p:sp>
      <p:sp>
        <p:nvSpPr>
          <p:cNvPr id="39939" name="ZoneTexte 4"/>
          <p:cNvSpPr txBox="1">
            <a:spLocks noChangeArrowheads="1"/>
          </p:cNvSpPr>
          <p:nvPr/>
        </p:nvSpPr>
        <p:spPr bwMode="auto">
          <a:xfrm>
            <a:off x="821720" y="952364"/>
            <a:ext cx="10776110" cy="1200329"/>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0" fontAlgn="base" hangingPunct="0">
              <a:spcBef>
                <a:spcPct val="0"/>
              </a:spcBef>
              <a:spcAft>
                <a:spcPct val="0"/>
              </a:spcAft>
            </a:pPr>
            <a:r>
              <a:rPr lang="fr-FR" altLang="fr-FR" b="1" dirty="0">
                <a:solidFill>
                  <a:prstClr val="black"/>
                </a:solidFill>
                <a:latin typeface="Corbel" pitchFamily="34" charset="0"/>
              </a:rPr>
              <a:t>BIC </a:t>
            </a:r>
            <a:r>
              <a:rPr lang="fr-FR" altLang="fr-FR" dirty="0">
                <a:solidFill>
                  <a:prstClr val="black"/>
                </a:solidFill>
                <a:latin typeface="Corbel" pitchFamily="34" charset="0"/>
              </a:rPr>
              <a:t>valorise l’Excellence en milieu scolaire;</a:t>
            </a:r>
          </a:p>
          <a:p>
            <a:pPr algn="just" eaLnBrk="0" fontAlgn="base" hangingPunct="0">
              <a:spcBef>
                <a:spcPct val="0"/>
              </a:spcBef>
              <a:spcAft>
                <a:spcPct val="0"/>
              </a:spcAft>
              <a:buFont typeface="Wingdings" pitchFamily="2" charset="2"/>
              <a:buChar char="§"/>
            </a:pPr>
            <a:r>
              <a:rPr lang="fr-FR" altLang="fr-FR" b="1" dirty="0">
                <a:solidFill>
                  <a:prstClr val="black"/>
                </a:solidFill>
                <a:latin typeface="Corbel" pitchFamily="34" charset="0"/>
              </a:rPr>
              <a:t>16 écoles (8 à Douala et 8 à Yaoundé) </a:t>
            </a:r>
            <a:r>
              <a:rPr lang="fr-FR" altLang="fr-FR" dirty="0">
                <a:solidFill>
                  <a:prstClr val="black"/>
                </a:solidFill>
                <a:latin typeface="Corbel" pitchFamily="34" charset="0"/>
              </a:rPr>
              <a:t>s’affrontent dans le cadre d’01 Challenge intellectuel composé plusieurs rubriques : match des incollables, danse avec BIC, récite le poème de ton école, dessin thématique…</a:t>
            </a:r>
          </a:p>
          <a:p>
            <a:pPr algn="just" eaLnBrk="0" fontAlgn="base" hangingPunct="0">
              <a:spcBef>
                <a:spcPct val="0"/>
              </a:spcBef>
              <a:spcAft>
                <a:spcPct val="0"/>
              </a:spcAft>
              <a:buFont typeface="Wingdings" pitchFamily="2" charset="2"/>
              <a:buChar char="§"/>
            </a:pPr>
            <a:r>
              <a:rPr lang="fr-FR" altLang="fr-FR" b="1" dirty="0">
                <a:solidFill>
                  <a:prstClr val="black"/>
                </a:solidFill>
                <a:latin typeface="Corbel" pitchFamily="34" charset="0"/>
              </a:rPr>
              <a:t>2000 élèves </a:t>
            </a:r>
            <a:r>
              <a:rPr lang="fr-FR" altLang="fr-FR" dirty="0">
                <a:solidFill>
                  <a:prstClr val="black"/>
                </a:solidFill>
                <a:latin typeface="Corbel" pitchFamily="34" charset="0"/>
              </a:rPr>
              <a:t>par événement </a:t>
            </a:r>
            <a:r>
              <a:rPr lang="fr-FR" altLang="fr-FR" b="1" dirty="0">
                <a:solidFill>
                  <a:prstClr val="black"/>
                </a:solidFill>
                <a:latin typeface="Corbel" pitchFamily="34" charset="0"/>
              </a:rPr>
              <a:t>(01 à Douala 01 à Yaoundé)</a:t>
            </a:r>
            <a:endParaRPr lang="fr-FR" altLang="fr-FR" dirty="0">
              <a:solidFill>
                <a:prstClr val="black"/>
              </a:solidFill>
              <a:latin typeface="Corbel" pitchFamily="34" charset="0"/>
            </a:endParaRPr>
          </a:p>
        </p:txBody>
      </p:sp>
      <p:pic>
        <p:nvPicPr>
          <p:cNvPr id="8" name="Image 7">
            <a:extLst>
              <a:ext uri="{FF2B5EF4-FFF2-40B4-BE49-F238E27FC236}">
                <a16:creationId xmlns:a16="http://schemas.microsoft.com/office/drawing/2014/main" id="{BD81F253-1B22-F04C-9EA2-944C3FD66D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9" y="2699089"/>
            <a:ext cx="2954011" cy="2007625"/>
          </a:xfrm>
          <a:prstGeom prst="rect">
            <a:avLst/>
          </a:prstGeom>
        </p:spPr>
      </p:pic>
      <p:pic>
        <p:nvPicPr>
          <p:cNvPr id="9" name="Image 8">
            <a:extLst>
              <a:ext uri="{FF2B5EF4-FFF2-40B4-BE49-F238E27FC236}">
                <a16:creationId xmlns:a16="http://schemas.microsoft.com/office/drawing/2014/main" id="{A45FDED7-4BDE-F340-B131-6FDF9AFDB5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397" y="4855820"/>
            <a:ext cx="2759839" cy="1839892"/>
          </a:xfrm>
          <a:prstGeom prst="rect">
            <a:avLst/>
          </a:prstGeom>
        </p:spPr>
      </p:pic>
      <p:pic>
        <p:nvPicPr>
          <p:cNvPr id="10" name="Image 9">
            <a:extLst>
              <a:ext uri="{FF2B5EF4-FFF2-40B4-BE49-F238E27FC236}">
                <a16:creationId xmlns:a16="http://schemas.microsoft.com/office/drawing/2014/main" id="{A870916F-AFA0-9A4C-90B6-E05107ABE7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7259" y="2699089"/>
            <a:ext cx="2893504" cy="2007626"/>
          </a:xfrm>
          <a:prstGeom prst="rect">
            <a:avLst/>
          </a:prstGeom>
        </p:spPr>
      </p:pic>
      <p:pic>
        <p:nvPicPr>
          <p:cNvPr id="12" name="Image 11">
            <a:extLst>
              <a:ext uri="{FF2B5EF4-FFF2-40B4-BE49-F238E27FC236}">
                <a16:creationId xmlns:a16="http://schemas.microsoft.com/office/drawing/2014/main" id="{9E3E4328-D625-6841-899A-465FB2A026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5635" y="4791253"/>
            <a:ext cx="2950492" cy="1966995"/>
          </a:xfrm>
          <a:prstGeom prst="rect">
            <a:avLst/>
          </a:prstGeom>
        </p:spPr>
      </p:pic>
      <p:pic>
        <p:nvPicPr>
          <p:cNvPr id="13" name="Image 12">
            <a:extLst>
              <a:ext uri="{FF2B5EF4-FFF2-40B4-BE49-F238E27FC236}">
                <a16:creationId xmlns:a16="http://schemas.microsoft.com/office/drawing/2014/main" id="{9AC3FAFD-80F3-1444-A02E-66198F4FC1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7259" y="4791253"/>
            <a:ext cx="2893504" cy="1929003"/>
          </a:xfrm>
          <a:prstGeom prst="rect">
            <a:avLst/>
          </a:prstGeom>
        </p:spPr>
      </p:pic>
      <p:pic>
        <p:nvPicPr>
          <p:cNvPr id="14" name="Image 13">
            <a:extLst>
              <a:ext uri="{FF2B5EF4-FFF2-40B4-BE49-F238E27FC236}">
                <a16:creationId xmlns:a16="http://schemas.microsoft.com/office/drawing/2014/main" id="{06790F7C-8959-074A-9127-8F75B33194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150" y="4753015"/>
            <a:ext cx="3007850" cy="2005233"/>
          </a:xfrm>
          <a:prstGeom prst="rect">
            <a:avLst/>
          </a:prstGeom>
        </p:spPr>
      </p:pic>
      <p:pic>
        <p:nvPicPr>
          <p:cNvPr id="15" name="Image 14">
            <a:extLst>
              <a:ext uri="{FF2B5EF4-FFF2-40B4-BE49-F238E27FC236}">
                <a16:creationId xmlns:a16="http://schemas.microsoft.com/office/drawing/2014/main" id="{F87B17D5-E4C7-5247-A76E-03702D3258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42025" y="2699089"/>
            <a:ext cx="2922969" cy="1948646"/>
          </a:xfrm>
          <a:prstGeom prst="rect">
            <a:avLst/>
          </a:prstGeom>
        </p:spPr>
      </p:pic>
      <p:pic>
        <p:nvPicPr>
          <p:cNvPr id="16" name="Image 15">
            <a:extLst>
              <a:ext uri="{FF2B5EF4-FFF2-40B4-BE49-F238E27FC236}">
                <a16:creationId xmlns:a16="http://schemas.microsoft.com/office/drawing/2014/main" id="{D391A26C-3DE8-E541-BE7E-1762D08DDD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9397" y="2699089"/>
            <a:ext cx="2759839" cy="2007625"/>
          </a:xfrm>
          <a:prstGeom prst="rect">
            <a:avLst/>
          </a:prstGeom>
        </p:spPr>
      </p:pic>
    </p:spTree>
    <p:extLst>
      <p:ext uri="{BB962C8B-B14F-4D97-AF65-F5344CB8AC3E}">
        <p14:creationId xmlns:p14="http://schemas.microsoft.com/office/powerpoint/2010/main" val="4194385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7853" y="891292"/>
            <a:ext cx="9567413" cy="1477328"/>
          </a:xfrm>
          <a:prstGeom prst="rect">
            <a:avLst/>
          </a:prstGeom>
          <a:ln>
            <a:solidFill>
              <a:schemeClr val="accent6">
                <a:lumMod val="75000"/>
              </a:schemeClr>
            </a:solidFill>
          </a:ln>
        </p:spPr>
        <p:txBody>
          <a:bodyPr wrap="square">
            <a:spAutoFit/>
          </a:bodyPr>
          <a:lstStyle/>
          <a:p>
            <a:pPr eaLnBrk="0" hangingPunct="0">
              <a:buFont typeface="Wingdings" pitchFamily="2" charset="2"/>
              <a:buChar char="§"/>
              <a:defRPr/>
            </a:pPr>
            <a:r>
              <a:rPr lang="fr-FR" altLang="fr-FR" kern="0" dirty="0">
                <a:solidFill>
                  <a:sysClr val="windowText" lastClr="000000"/>
                </a:solidFill>
                <a:latin typeface="Trebuchet MS" panose="020B0703020202090204" pitchFamily="34" charset="0"/>
                <a:cs typeface="Times New Roman" panose="02020603050405020304" pitchFamily="18" charset="0"/>
              </a:rPr>
              <a:t>BIC mobilise les fans de football autour des activations dans les Bars (maquis);</a:t>
            </a:r>
          </a:p>
          <a:p>
            <a:pPr eaLnBrk="0" hangingPunct="0">
              <a:buFont typeface="Wingdings" pitchFamily="2" charset="2"/>
              <a:buChar char="§"/>
              <a:defRPr/>
            </a:pPr>
            <a:r>
              <a:rPr lang="fr-FR" altLang="fr-FR" kern="0" dirty="0">
                <a:solidFill>
                  <a:sysClr val="windowText" lastClr="000000"/>
                </a:solidFill>
                <a:latin typeface="Trebuchet MS" panose="020B0703020202090204" pitchFamily="34" charset="0"/>
                <a:cs typeface="Times New Roman" panose="02020603050405020304" pitchFamily="18" charset="0"/>
              </a:rPr>
              <a:t>01 Mois de campagne, du 11 Janvier au 11 Février 2017;</a:t>
            </a:r>
          </a:p>
          <a:p>
            <a:pPr eaLnBrk="0" hangingPunct="0">
              <a:buFont typeface="Wingdings" pitchFamily="2" charset="2"/>
              <a:buChar char="§"/>
              <a:defRPr/>
            </a:pPr>
            <a:r>
              <a:rPr lang="fr-FR" altLang="fr-FR" b="1" kern="0" dirty="0">
                <a:solidFill>
                  <a:sysClr val="windowText" lastClr="000000"/>
                </a:solidFill>
                <a:latin typeface="Trebuchet MS" panose="020B0703020202090204" pitchFamily="34" charset="0"/>
                <a:cs typeface="Times New Roman" panose="02020603050405020304" pitchFamily="18" charset="0"/>
              </a:rPr>
              <a:t>Les activités:</a:t>
            </a:r>
            <a:r>
              <a:rPr lang="fr-FR" altLang="fr-FR" kern="0" dirty="0">
                <a:solidFill>
                  <a:sysClr val="windowText" lastClr="000000"/>
                </a:solidFill>
                <a:latin typeface="Trebuchet MS" panose="020B0703020202090204" pitchFamily="34" charset="0"/>
                <a:cs typeface="Times New Roman" panose="02020603050405020304" pitchFamily="18" charset="0"/>
              </a:rPr>
              <a:t> Compétitions de tirs au but, Activations GMS, projections de matchs dans les bars, opération commando</a:t>
            </a:r>
          </a:p>
          <a:p>
            <a:pPr eaLnBrk="0" hangingPunct="0">
              <a:buFont typeface="Wingdings" pitchFamily="2" charset="2"/>
              <a:buChar char="§"/>
              <a:defRPr/>
            </a:pPr>
            <a:r>
              <a:rPr lang="fr-FR" altLang="fr-FR" b="1" kern="0" dirty="0">
                <a:solidFill>
                  <a:sysClr val="windowText" lastClr="000000"/>
                </a:solidFill>
                <a:latin typeface="Trebuchet MS" panose="020B0703020202090204" pitchFamily="34" charset="0"/>
                <a:cs typeface="Times New Roman" panose="02020603050405020304" pitchFamily="18" charset="0"/>
              </a:rPr>
              <a:t>234821 unités de rasoirs vendus </a:t>
            </a:r>
            <a:r>
              <a:rPr lang="fr-FR" altLang="fr-FR" kern="0" dirty="0">
                <a:solidFill>
                  <a:sysClr val="windowText" lastClr="000000"/>
                </a:solidFill>
                <a:latin typeface="Trebuchet MS" panose="020B0703020202090204" pitchFamily="34" charset="0"/>
                <a:cs typeface="Times New Roman" panose="02020603050405020304" pitchFamily="18" charset="0"/>
              </a:rPr>
              <a:t>(soit  </a:t>
            </a:r>
            <a:r>
              <a:rPr lang="fr-FR" altLang="fr-FR" b="1" kern="0" dirty="0">
                <a:solidFill>
                  <a:sysClr val="windowText" lastClr="000000"/>
                </a:solidFill>
                <a:latin typeface="Trebuchet MS" panose="020B0703020202090204" pitchFamily="34" charset="0"/>
                <a:cs typeface="Times New Roman" panose="02020603050405020304" pitchFamily="18" charset="0"/>
              </a:rPr>
              <a:t>78%</a:t>
            </a:r>
            <a:r>
              <a:rPr lang="fr-FR" altLang="fr-FR" kern="0" dirty="0">
                <a:solidFill>
                  <a:sysClr val="windowText" lastClr="000000"/>
                </a:solidFill>
                <a:latin typeface="Trebuchet MS" panose="020B0703020202090204" pitchFamily="34" charset="0"/>
                <a:cs typeface="Times New Roman" panose="02020603050405020304" pitchFamily="18" charset="0"/>
              </a:rPr>
              <a:t> des objectifs atteint)</a:t>
            </a:r>
          </a:p>
        </p:txBody>
      </p:sp>
      <p:sp>
        <p:nvSpPr>
          <p:cNvPr id="5" name="Rectangle 4"/>
          <p:cNvSpPr/>
          <p:nvPr/>
        </p:nvSpPr>
        <p:spPr>
          <a:xfrm>
            <a:off x="967853" y="234104"/>
            <a:ext cx="8425185" cy="523220"/>
          </a:xfrm>
          <a:prstGeom prst="rect">
            <a:avLst/>
          </a:prstGeom>
        </p:spPr>
        <p:txBody>
          <a:bodyPr wrap="square">
            <a:spAutoFit/>
          </a:bodyPr>
          <a:lstStyle/>
          <a:p>
            <a:pPr eaLnBrk="0" fontAlgn="base" hangingPunct="0">
              <a:spcBef>
                <a:spcPct val="0"/>
              </a:spcBef>
              <a:spcAft>
                <a:spcPct val="0"/>
              </a:spcAft>
              <a:defRPr/>
            </a:pPr>
            <a:r>
              <a:rPr lang="fr-FR" sz="2800" dirty="0">
                <a:solidFill>
                  <a:srgbClr val="C00000"/>
                </a:solidFill>
                <a:latin typeface="Trebuchet MS" panose="020B0703020202090204" pitchFamily="34" charset="0"/>
                <a:cs typeface="Arial" pitchFamily="34" charset="0"/>
              </a:rPr>
              <a:t>CAN 2017 Vibrez Foot Avec BIC</a:t>
            </a:r>
          </a:p>
        </p:txBody>
      </p:sp>
      <p:pic>
        <p:nvPicPr>
          <p:cNvPr id="6" name="Picture 4" descr="C:\Users\Derick TCHAOU\Desktop\Photos VFB Gabon 2017\Nouveau dossier\DSCF169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67853" y="2539269"/>
            <a:ext cx="291465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F:\Photos Yaoundé\Projection Mvog Ada 14.01.2017\DSCN25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3868" y="2563063"/>
            <a:ext cx="2902782" cy="2177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E:\situation vente BA\situation vente  Marché central et nkoulouloun\20170119_0934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4854" y="2563062"/>
            <a:ext cx="3043475" cy="2116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sers\Derick TCHAOU\Desktop\PHOTOS\Nouveau dossier\IMG-20170122-WA003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084" y="4867849"/>
            <a:ext cx="2925034" cy="194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C:\Users\Derick TCHAOU\Desktop\PHOTOS\Nouveau dossier\IMG-20170122-WA004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56786" y="4906403"/>
            <a:ext cx="2928699" cy="195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Strategy Mgr\Desktop\remise de lot\photo remise de lots\IMG_741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74854" y="4867849"/>
            <a:ext cx="3060412" cy="196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2526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80341" y="1753565"/>
            <a:ext cx="6782768" cy="2862322"/>
          </a:xfrm>
          <a:prstGeom prst="rect">
            <a:avLst/>
          </a:prstGeom>
          <a:ln>
            <a:solidFill>
              <a:schemeClr val="accent6">
                <a:lumMod val="75000"/>
              </a:schemeClr>
            </a:solidFill>
          </a:ln>
        </p:spPr>
        <p:txBody>
          <a:bodyPr wrap="square">
            <a:spAutoFit/>
          </a:bodyPr>
          <a:lstStyle/>
          <a:p>
            <a:pPr marL="285750" indent="-285750" algn="just">
              <a:buClr>
                <a:srgbClr val="C00000"/>
              </a:buClr>
              <a:buFont typeface="Arial" pitchFamily="34" charset="0"/>
              <a:buChar char="•"/>
            </a:pPr>
            <a:r>
              <a:rPr lang="fr-FR" dirty="0">
                <a:latin typeface="Trebuchet MS" panose="020B0703020202090204" pitchFamily="34" charset="0"/>
                <a:ea typeface="Ebrima" pitchFamily="2" charset="0"/>
                <a:cs typeface="Ebrima" pitchFamily="2" charset="0"/>
              </a:rPr>
              <a:t>Présent aujourd’hui au </a:t>
            </a:r>
            <a:r>
              <a:rPr lang="fr-FR" i="1" dirty="0">
                <a:solidFill>
                  <a:schemeClr val="accent2"/>
                </a:solidFill>
                <a:latin typeface="Trebuchet MS" panose="020B0703020202090204" pitchFamily="34" charset="0"/>
                <a:ea typeface="Ebrima" pitchFamily="2" charset="0"/>
                <a:cs typeface="Ebrima" pitchFamily="2" charset="0"/>
              </a:rPr>
              <a:t>Cameroun, Côte d’Ivoire, République Démocratique du Congo, Sénégal, …</a:t>
            </a:r>
          </a:p>
          <a:p>
            <a:pPr marL="285750" indent="-285750" algn="just">
              <a:buClr>
                <a:srgbClr val="C00000"/>
              </a:buClr>
              <a:buFont typeface="Arial" pitchFamily="34" charset="0"/>
              <a:buChar char="•"/>
            </a:pPr>
            <a:endParaRPr lang="fr-FR" i="1" dirty="0">
              <a:solidFill>
                <a:schemeClr val="accent2"/>
              </a:solidFill>
              <a:latin typeface="Trebuchet MS" panose="020B0703020202090204" pitchFamily="34" charset="0"/>
              <a:ea typeface="Ebrima" pitchFamily="2" charset="0"/>
              <a:cs typeface="Ebrima" pitchFamily="2" charset="0"/>
            </a:endParaRPr>
          </a:p>
          <a:p>
            <a:pPr marL="285750" indent="-285750" algn="just">
              <a:buClr>
                <a:srgbClr val="C00000"/>
              </a:buClr>
              <a:buFont typeface="Arial" pitchFamily="34" charset="0"/>
              <a:buChar char="•"/>
            </a:pPr>
            <a:r>
              <a:rPr lang="fr-FR" dirty="0">
                <a:latin typeface="Trebuchet MS" panose="020B0703020202090204" pitchFamily="34" charset="0"/>
                <a:ea typeface="Ebrima" pitchFamily="2" charset="0"/>
                <a:cs typeface="Ebrima" pitchFamily="2" charset="0"/>
              </a:rPr>
              <a:t>Et demain, Gabon, Burkina Faso, Mali et tout autre endroit où il nous sera nécessaire de nous implanter pour accompagner les marques que nous servons.</a:t>
            </a:r>
          </a:p>
          <a:p>
            <a:pPr marL="285750" indent="-285750" algn="just">
              <a:buClr>
                <a:srgbClr val="C00000"/>
              </a:buClr>
              <a:buFont typeface="Arial" pitchFamily="34" charset="0"/>
              <a:buChar char="•"/>
            </a:pPr>
            <a:endParaRPr lang="fr-FR" dirty="0">
              <a:latin typeface="Trebuchet MS" panose="020B0703020202090204" pitchFamily="34" charset="0"/>
              <a:ea typeface="Ebrima" pitchFamily="2" charset="0"/>
              <a:cs typeface="Ebrima" pitchFamily="2" charset="0"/>
            </a:endParaRPr>
          </a:p>
          <a:p>
            <a:pPr marL="285750" indent="-285750" algn="just">
              <a:buFont typeface="Arial" pitchFamily="34" charset="0"/>
              <a:buChar char="•"/>
            </a:pPr>
            <a:r>
              <a:rPr lang="fr-FR" dirty="0">
                <a:latin typeface="Trebuchet MS" panose="020B0703020202090204" pitchFamily="34" charset="0"/>
                <a:ea typeface="Ebrima" pitchFamily="2" charset="0"/>
                <a:cs typeface="Ebrima" pitchFamily="2" charset="0"/>
              </a:rPr>
              <a:t>Cependant, nous exerçons dans l’ensemble de l’Afrique Occidentale et Centrale francophone, à travers un réseau d’agences indépendantes.</a:t>
            </a:r>
          </a:p>
        </p:txBody>
      </p:sp>
      <p:pic>
        <p:nvPicPr>
          <p:cNvPr id="2052" name="Picture 4" descr="C:\Pictures\CWAR 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1713" y="1217337"/>
            <a:ext cx="3011678" cy="33610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7" name="Titre 1"/>
          <p:cNvSpPr txBox="1">
            <a:spLocks/>
          </p:cNvSpPr>
          <p:nvPr/>
        </p:nvSpPr>
        <p:spPr bwMode="auto">
          <a:xfrm>
            <a:off x="1967552" y="151807"/>
            <a:ext cx="8229600" cy="683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defTabSz="457200" rtl="0" eaLnBrk="1" fontAlgn="base" hangingPunct="1">
              <a:spcBef>
                <a:spcPct val="0"/>
              </a:spcBef>
              <a:spcAft>
                <a:spcPct val="0"/>
              </a:spcAft>
              <a:defRPr sz="4400" kern="1200">
                <a:solidFill>
                  <a:schemeClr val="tx1"/>
                </a:solidFill>
                <a:latin typeface="+mj-lt"/>
                <a:ea typeface="+mj-ea"/>
                <a:cs typeface="+mj-cs"/>
              </a:defRPr>
            </a:lvl1pPr>
            <a:lvl2pPr algn="ctr" defTabSz="457200" rtl="0" eaLnBrk="1" fontAlgn="base" hangingPunct="1">
              <a:spcBef>
                <a:spcPct val="0"/>
              </a:spcBef>
              <a:spcAft>
                <a:spcPct val="0"/>
              </a:spcAft>
              <a:defRPr sz="4400">
                <a:solidFill>
                  <a:schemeClr val="tx1"/>
                </a:solidFill>
                <a:latin typeface="Calibri" pitchFamily="34" charset="0"/>
              </a:defRPr>
            </a:lvl2pPr>
            <a:lvl3pPr algn="ctr" defTabSz="457200" rtl="0" eaLnBrk="1" fontAlgn="base" hangingPunct="1">
              <a:spcBef>
                <a:spcPct val="0"/>
              </a:spcBef>
              <a:spcAft>
                <a:spcPct val="0"/>
              </a:spcAft>
              <a:defRPr sz="4400">
                <a:solidFill>
                  <a:schemeClr val="tx1"/>
                </a:solidFill>
                <a:latin typeface="Calibri" pitchFamily="34" charset="0"/>
              </a:defRPr>
            </a:lvl3pPr>
            <a:lvl4pPr algn="ctr" defTabSz="457200" rtl="0" eaLnBrk="1" fontAlgn="base" hangingPunct="1">
              <a:spcBef>
                <a:spcPct val="0"/>
              </a:spcBef>
              <a:spcAft>
                <a:spcPct val="0"/>
              </a:spcAft>
              <a:defRPr sz="4400">
                <a:solidFill>
                  <a:schemeClr val="tx1"/>
                </a:solidFill>
                <a:latin typeface="Calibri" pitchFamily="34" charset="0"/>
              </a:defRPr>
            </a:lvl4pPr>
            <a:lvl5pPr algn="ctr" defTabSz="457200" rtl="0" eaLnBrk="1" fontAlgn="base" hangingPunct="1">
              <a:spcBef>
                <a:spcPct val="0"/>
              </a:spcBef>
              <a:spcAft>
                <a:spcPct val="0"/>
              </a:spcAft>
              <a:defRPr sz="4400">
                <a:solidFill>
                  <a:schemeClr val="tx1"/>
                </a:solidFill>
                <a:latin typeface="Calibri" pitchFamily="34" charset="0"/>
              </a:defRPr>
            </a:lvl5pPr>
            <a:lvl6pPr marL="457200" algn="ctr" defTabSz="457200" rtl="0" eaLnBrk="1" fontAlgn="base" hangingPunct="1">
              <a:spcBef>
                <a:spcPct val="0"/>
              </a:spcBef>
              <a:spcAft>
                <a:spcPct val="0"/>
              </a:spcAft>
              <a:defRPr sz="4400">
                <a:solidFill>
                  <a:schemeClr val="tx1"/>
                </a:solidFill>
                <a:latin typeface="Calibri" pitchFamily="34" charset="0"/>
              </a:defRPr>
            </a:lvl6pPr>
            <a:lvl7pPr marL="914400" algn="ctr" defTabSz="457200" rtl="0" eaLnBrk="1" fontAlgn="base" hangingPunct="1">
              <a:spcBef>
                <a:spcPct val="0"/>
              </a:spcBef>
              <a:spcAft>
                <a:spcPct val="0"/>
              </a:spcAft>
              <a:defRPr sz="4400">
                <a:solidFill>
                  <a:schemeClr val="tx1"/>
                </a:solidFill>
                <a:latin typeface="Calibri" pitchFamily="34" charset="0"/>
              </a:defRPr>
            </a:lvl7pPr>
            <a:lvl8pPr marL="1371600" algn="ctr" defTabSz="457200" rtl="0" eaLnBrk="1" fontAlgn="base" hangingPunct="1">
              <a:spcBef>
                <a:spcPct val="0"/>
              </a:spcBef>
              <a:spcAft>
                <a:spcPct val="0"/>
              </a:spcAft>
              <a:defRPr sz="4400">
                <a:solidFill>
                  <a:schemeClr val="tx1"/>
                </a:solidFill>
                <a:latin typeface="Calibri" pitchFamily="34" charset="0"/>
              </a:defRPr>
            </a:lvl8pPr>
            <a:lvl9pPr marL="1828800" algn="ctr" defTabSz="457200" rtl="0" eaLnBrk="1" fontAlgn="base" hangingPunct="1">
              <a:spcBef>
                <a:spcPct val="0"/>
              </a:spcBef>
              <a:spcAft>
                <a:spcPct val="0"/>
              </a:spcAft>
              <a:defRPr sz="4400">
                <a:solidFill>
                  <a:schemeClr val="tx1"/>
                </a:solidFill>
                <a:latin typeface="Calibri" pitchFamily="34" charset="0"/>
              </a:defRPr>
            </a:lvl9pPr>
          </a:lstStyle>
          <a:p>
            <a:pPr algn="l"/>
            <a:r>
              <a:rPr lang="fr-FR" sz="3200" b="1" dirty="0">
                <a:solidFill>
                  <a:srgbClr val="C00000"/>
                </a:solidFill>
                <a:latin typeface="Trebuchet MS" pitchFamily="34" charset="0"/>
                <a:cs typeface="Arial" pitchFamily="34" charset="0"/>
              </a:rPr>
              <a:t>NOTRE</a:t>
            </a:r>
            <a:r>
              <a:rPr lang="fr-FR" sz="3600" b="1" dirty="0">
                <a:solidFill>
                  <a:srgbClr val="C00000"/>
                </a:solidFill>
                <a:latin typeface="Trebuchet MS" pitchFamily="34" charset="0"/>
                <a:cs typeface="Arial" pitchFamily="34" charset="0"/>
              </a:rPr>
              <a:t> RESEAU</a:t>
            </a:r>
          </a:p>
        </p:txBody>
      </p:sp>
    </p:spTree>
    <p:extLst>
      <p:ext uri="{BB962C8B-B14F-4D97-AF65-F5344CB8AC3E}">
        <p14:creationId xmlns:p14="http://schemas.microsoft.com/office/powerpoint/2010/main" val="1803521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67235" y="423637"/>
            <a:ext cx="5041900" cy="523875"/>
          </a:xfrm>
          <a:prstGeom prst="rect">
            <a:avLst/>
          </a:prstGeom>
          <a:noFill/>
        </p:spPr>
        <p:txBody>
          <a:bodyPr>
            <a:spAutoFit/>
          </a:bodyPr>
          <a:lstStyle/>
          <a:p>
            <a:pPr algn="ctr">
              <a:defRPr/>
            </a:pPr>
            <a:r>
              <a:rPr lang="fr-FR" sz="2800" b="1" kern="0" dirty="0">
                <a:solidFill>
                  <a:srgbClr val="C00000"/>
                </a:solidFill>
                <a:latin typeface="Trebuchet MS" panose="020B0703020202090204" pitchFamily="34" charset="0"/>
                <a:cs typeface="Arial" charset="0"/>
              </a:rPr>
              <a:t>BIC SCHOOL ACTIVATION</a:t>
            </a:r>
          </a:p>
        </p:txBody>
      </p:sp>
      <p:sp>
        <p:nvSpPr>
          <p:cNvPr id="63491" name="ZoneTexte 4"/>
          <p:cNvSpPr txBox="1">
            <a:spLocks noChangeArrowheads="1"/>
          </p:cNvSpPr>
          <p:nvPr/>
        </p:nvSpPr>
        <p:spPr bwMode="auto">
          <a:xfrm>
            <a:off x="452430" y="1547663"/>
            <a:ext cx="11272724" cy="1754326"/>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defTabSz="457200">
              <a:defRPr>
                <a:solidFill>
                  <a:schemeClr val="tx1"/>
                </a:solidFill>
                <a:latin typeface="Calibri" pitchFamily="34" charset="0"/>
                <a:cs typeface="Arial" charset="0"/>
              </a:defRPr>
            </a:lvl1pPr>
            <a:lvl2pPr marL="742950" indent="-285750" defTabSz="457200">
              <a:defRPr>
                <a:solidFill>
                  <a:schemeClr val="tx1"/>
                </a:solidFill>
                <a:latin typeface="Calibri" pitchFamily="34" charset="0"/>
                <a:cs typeface="Arial" charset="0"/>
              </a:defRPr>
            </a:lvl2pPr>
            <a:lvl3pPr marL="1143000" indent="-228600" defTabSz="457200">
              <a:defRPr>
                <a:solidFill>
                  <a:schemeClr val="tx1"/>
                </a:solidFill>
                <a:latin typeface="Calibri" pitchFamily="34" charset="0"/>
                <a:cs typeface="Arial" charset="0"/>
              </a:defRPr>
            </a:lvl3pPr>
            <a:lvl4pPr marL="1600200" indent="-228600" defTabSz="457200">
              <a:defRPr>
                <a:solidFill>
                  <a:schemeClr val="tx1"/>
                </a:solidFill>
                <a:latin typeface="Calibri" pitchFamily="34" charset="0"/>
                <a:cs typeface="Arial" charset="0"/>
              </a:defRPr>
            </a:lvl4pPr>
            <a:lvl5pPr marL="2057400" indent="-228600" defTabSz="4572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just" eaLnBrk="0" fontAlgn="base" hangingPunct="0">
              <a:spcBef>
                <a:spcPct val="0"/>
              </a:spcBef>
              <a:spcAft>
                <a:spcPct val="0"/>
              </a:spcAft>
              <a:buFont typeface="Wingdings" pitchFamily="2" charset="2"/>
              <a:buChar char="§"/>
            </a:pPr>
            <a:r>
              <a:rPr lang="fr-FR" altLang="fr-FR" dirty="0">
                <a:solidFill>
                  <a:srgbClr val="000000"/>
                </a:solidFill>
                <a:latin typeface="Trebuchet MS" panose="020B0703020202090204" pitchFamily="34" charset="0"/>
              </a:rPr>
              <a:t>Saisons d’activités de la marque BIC au sein des écoles partenaires avec plusieurs activités</a:t>
            </a:r>
          </a:p>
          <a:p>
            <a:pPr algn="just" eaLnBrk="0" fontAlgn="base" hangingPunct="0">
              <a:spcBef>
                <a:spcPct val="0"/>
              </a:spcBef>
              <a:spcAft>
                <a:spcPct val="0"/>
              </a:spcAft>
              <a:buFont typeface="Wingdings" pitchFamily="2" charset="2"/>
              <a:buChar char="§"/>
            </a:pPr>
            <a:r>
              <a:rPr lang="fr-FR" altLang="fr-FR" b="1" dirty="0">
                <a:solidFill>
                  <a:srgbClr val="000000"/>
                </a:solidFill>
                <a:latin typeface="Trebuchet MS" panose="020B0703020202090204" pitchFamily="34" charset="0"/>
              </a:rPr>
              <a:t>Le </a:t>
            </a:r>
            <a:r>
              <a:rPr lang="fr-FR" altLang="fr-FR" b="1" dirty="0" err="1">
                <a:solidFill>
                  <a:srgbClr val="000000"/>
                </a:solidFill>
                <a:latin typeface="Trebuchet MS" panose="020B0703020202090204" pitchFamily="34" charset="0"/>
              </a:rPr>
              <a:t>sampling</a:t>
            </a:r>
            <a:r>
              <a:rPr lang="fr-FR" altLang="fr-FR" b="1" dirty="0">
                <a:solidFill>
                  <a:srgbClr val="000000"/>
                </a:solidFill>
                <a:latin typeface="Trebuchet MS" panose="020B0703020202090204" pitchFamily="34" charset="0"/>
              </a:rPr>
              <a:t> est qualitatif </a:t>
            </a:r>
            <a:r>
              <a:rPr lang="fr-FR" altLang="fr-FR" dirty="0">
                <a:solidFill>
                  <a:srgbClr val="000000"/>
                </a:solidFill>
                <a:latin typeface="Trebuchet MS" panose="020B0703020202090204" pitchFamily="34" charset="0"/>
              </a:rPr>
              <a:t>(60 000 personnes à sampler tous les ans)</a:t>
            </a:r>
          </a:p>
          <a:p>
            <a:pPr algn="just" eaLnBrk="0" fontAlgn="base" hangingPunct="0">
              <a:spcBef>
                <a:spcPct val="0"/>
              </a:spcBef>
              <a:spcAft>
                <a:spcPct val="0"/>
              </a:spcAft>
              <a:buFont typeface="Wingdings" pitchFamily="2" charset="2"/>
              <a:buChar char="§"/>
            </a:pPr>
            <a:r>
              <a:rPr lang="fr-FR" altLang="fr-FR" dirty="0">
                <a:solidFill>
                  <a:srgbClr val="000000"/>
                </a:solidFill>
                <a:latin typeface="Trebuchet MS" panose="020B0703020202090204" pitchFamily="34" charset="0"/>
              </a:rPr>
              <a:t>Remise des prix de l’excellence scolaire</a:t>
            </a:r>
          </a:p>
          <a:p>
            <a:pPr algn="just" eaLnBrk="0" fontAlgn="base" hangingPunct="0">
              <a:spcBef>
                <a:spcPct val="0"/>
              </a:spcBef>
              <a:spcAft>
                <a:spcPct val="0"/>
              </a:spcAft>
              <a:buFont typeface="Wingdings" pitchFamily="2" charset="2"/>
              <a:buChar char="§"/>
            </a:pPr>
            <a:r>
              <a:rPr lang="fr-FR" altLang="fr-FR" dirty="0">
                <a:solidFill>
                  <a:srgbClr val="000000"/>
                </a:solidFill>
                <a:latin typeface="Trebuchet MS" panose="020B0703020202090204" pitchFamily="34" charset="0"/>
              </a:rPr>
              <a:t>Actions citoyennes …ETC.</a:t>
            </a:r>
          </a:p>
          <a:p>
            <a:pPr algn="just" eaLnBrk="0" fontAlgn="base" hangingPunct="0">
              <a:spcBef>
                <a:spcPct val="0"/>
              </a:spcBef>
              <a:spcAft>
                <a:spcPct val="0"/>
              </a:spcAft>
              <a:buFont typeface="Wingdings" pitchFamily="2" charset="2"/>
              <a:buChar char="§"/>
            </a:pPr>
            <a:r>
              <a:rPr lang="fr-FR" altLang="fr-FR" b="1" dirty="0">
                <a:solidFill>
                  <a:srgbClr val="000000"/>
                </a:solidFill>
                <a:latin typeface="Trebuchet MS" panose="020B0703020202090204" pitchFamily="34" charset="0"/>
              </a:rPr>
              <a:t>Période </a:t>
            </a:r>
            <a:r>
              <a:rPr lang="fr-FR" altLang="fr-FR" dirty="0">
                <a:solidFill>
                  <a:srgbClr val="000000"/>
                </a:solidFill>
                <a:latin typeface="Trebuchet MS" panose="020B0703020202090204" pitchFamily="34" charset="0"/>
              </a:rPr>
              <a:t>: Avril -Juillet </a:t>
            </a:r>
          </a:p>
          <a:p>
            <a:pPr algn="just" eaLnBrk="0" fontAlgn="base" hangingPunct="0">
              <a:spcBef>
                <a:spcPct val="0"/>
              </a:spcBef>
              <a:spcAft>
                <a:spcPct val="0"/>
              </a:spcAft>
              <a:buFont typeface="Wingdings" pitchFamily="2" charset="2"/>
              <a:buChar char="§"/>
            </a:pPr>
            <a:r>
              <a:rPr lang="fr-FR" altLang="fr-FR" b="1" dirty="0">
                <a:solidFill>
                  <a:srgbClr val="000000"/>
                </a:solidFill>
                <a:latin typeface="Trebuchet MS" panose="020B0703020202090204" pitchFamily="34" charset="0"/>
              </a:rPr>
              <a:t>04 villes sont concernées </a:t>
            </a:r>
            <a:r>
              <a:rPr lang="fr-FR" altLang="fr-FR" dirty="0">
                <a:solidFill>
                  <a:srgbClr val="000000"/>
                </a:solidFill>
                <a:latin typeface="Trebuchet MS" panose="020B0703020202090204" pitchFamily="34" charset="0"/>
              </a:rPr>
              <a:t>: Douala, Yaoundé, Bafoussam, N’Gaoundéré </a:t>
            </a:r>
          </a:p>
        </p:txBody>
      </p:sp>
      <p:pic>
        <p:nvPicPr>
          <p:cNvPr id="5" name="Picture 2" descr="C:\Users\Derick TCHAOU\Desktop\jour 1\IMG_82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345" y="3978416"/>
            <a:ext cx="3396427" cy="246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C:\Users\Derick TCHAOU\Desktop\ecoles\YDE\IMG-20170603-WA00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2934" y="3978416"/>
            <a:ext cx="4374743" cy="246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G:\WhatsApp\Media\WhatsApp Images\IMG-20170419-WA0013.jpg">
            <a:extLst>
              <a:ext uri="{FF2B5EF4-FFF2-40B4-BE49-F238E27FC236}">
                <a16:creationId xmlns:a16="http://schemas.microsoft.com/office/drawing/2014/main" id="{CA937CED-8E66-5143-9C66-89831D542D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6830" y="3978416"/>
            <a:ext cx="3289963" cy="2465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7847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62987" y="911628"/>
            <a:ext cx="11273742" cy="1569660"/>
          </a:xfrm>
          <a:prstGeom prst="rect">
            <a:avLst/>
          </a:prstGeom>
          <a:noFill/>
          <a:ln>
            <a:solidFill>
              <a:schemeClr val="accent6">
                <a:lumMod val="75000"/>
              </a:schemeClr>
            </a:solidFill>
          </a:ln>
        </p:spPr>
        <p:txBody>
          <a:bodyPr wrap="square">
            <a:spAutoFit/>
          </a:bodyPr>
          <a:lstStyle/>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KENYA AIRWAYS </a:t>
            </a:r>
            <a:r>
              <a:rPr lang="fr-FR" sz="1600" dirty="0">
                <a:solidFill>
                  <a:prstClr val="black"/>
                </a:solidFill>
                <a:latin typeface="Trebuchet MS" panose="020B0703020202090204" pitchFamily="34" charset="0"/>
                <a:cs typeface="Arial" pitchFamily="34" charset="0"/>
              </a:rPr>
              <a:t>profite de la grande période de vacances pour lancer une promo dénommée </a:t>
            </a:r>
            <a:r>
              <a:rPr lang="fr-FR" sz="1600" b="1" dirty="0">
                <a:solidFill>
                  <a:prstClr val="black"/>
                </a:solidFill>
                <a:latin typeface="Trebuchet MS" panose="020B0703020202090204" pitchFamily="34" charset="0"/>
                <a:cs typeface="Arial" pitchFamily="34" charset="0"/>
              </a:rPr>
              <a:t>« PROMO TRADER »;</a:t>
            </a:r>
            <a:endParaRPr lang="fr-FR" sz="1600" dirty="0">
              <a:solidFill>
                <a:prstClr val="black"/>
              </a:solidFill>
              <a:latin typeface="Trebuchet MS" panose="020B0703020202090204" pitchFamily="34" charset="0"/>
              <a:cs typeface="Arial" pitchFamily="34" charset="0"/>
            </a:endParaRPr>
          </a:p>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02 pays (Cameroun et RDC) </a:t>
            </a:r>
            <a:r>
              <a:rPr lang="fr-FR" sz="1600" dirty="0">
                <a:solidFill>
                  <a:prstClr val="black"/>
                </a:solidFill>
                <a:latin typeface="Trebuchet MS" panose="020B0703020202090204" pitchFamily="34" charset="0"/>
                <a:cs typeface="Arial" pitchFamily="34" charset="0"/>
              </a:rPr>
              <a:t>sont concernés par cette promo;</a:t>
            </a:r>
          </a:p>
          <a:p>
            <a:pPr marL="285750" indent="-285750" algn="just" eaLnBrk="0" fontAlgn="base" hangingPunct="0">
              <a:spcBef>
                <a:spcPct val="0"/>
              </a:spcBef>
              <a:spcAft>
                <a:spcPct val="0"/>
              </a:spcAft>
              <a:buFont typeface="Wingdings" pitchFamily="2" charset="2"/>
              <a:buChar char="§"/>
              <a:defRPr/>
            </a:pPr>
            <a:r>
              <a:rPr lang="fr-FR" sz="1600" dirty="0">
                <a:solidFill>
                  <a:prstClr val="black"/>
                </a:solidFill>
                <a:latin typeface="Trebuchet MS" panose="020B0703020202090204" pitchFamily="34" charset="0"/>
                <a:cs typeface="Arial" pitchFamily="34" charset="0"/>
              </a:rPr>
              <a:t>Des équipes Commando (Brand Ambassadeur homme et femme); sont déployées dans les villes de Douala, Yaoundé, Kinshasa et Lubumbashi;</a:t>
            </a:r>
          </a:p>
          <a:p>
            <a:pPr marL="285750" indent="-285750" algn="just" eaLnBrk="0" fontAlgn="base" hangingPunct="0">
              <a:spcBef>
                <a:spcPct val="0"/>
              </a:spcBef>
              <a:spcAft>
                <a:spcPct val="0"/>
              </a:spcAft>
              <a:buFont typeface="Wingdings" pitchFamily="2" charset="2"/>
              <a:buChar char="§"/>
              <a:defRPr/>
            </a:pPr>
            <a:r>
              <a:rPr lang="fr-FR" sz="1600" dirty="0">
                <a:solidFill>
                  <a:prstClr val="black"/>
                </a:solidFill>
                <a:latin typeface="Trebuchet MS" panose="020B0703020202090204" pitchFamily="34" charset="0"/>
                <a:cs typeface="Arial" pitchFamily="34" charset="0"/>
              </a:rPr>
              <a:t>Le rôle des commandos est de recruter des clients mais aussi et surtout de constituer 01 base de données de prospects (</a:t>
            </a:r>
            <a:r>
              <a:rPr lang="fr-FR" sz="1600" dirty="0" err="1">
                <a:solidFill>
                  <a:prstClr val="black"/>
                </a:solidFill>
                <a:latin typeface="Trebuchet MS" panose="020B0703020202090204" pitchFamily="34" charset="0"/>
                <a:cs typeface="Arial" pitchFamily="34" charset="0"/>
              </a:rPr>
              <a:t>follow</a:t>
            </a:r>
            <a:r>
              <a:rPr lang="fr-FR" sz="1600" dirty="0">
                <a:solidFill>
                  <a:prstClr val="black"/>
                </a:solidFill>
                <a:latin typeface="Trebuchet MS" panose="020B0703020202090204" pitchFamily="34" charset="0"/>
                <a:cs typeface="Arial" pitchFamily="34" charset="0"/>
              </a:rPr>
              <a:t>-up);</a:t>
            </a:r>
          </a:p>
        </p:txBody>
      </p:sp>
      <p:sp>
        <p:nvSpPr>
          <p:cNvPr id="5" name="ZoneTexte 4"/>
          <p:cNvSpPr txBox="1"/>
          <p:nvPr/>
        </p:nvSpPr>
        <p:spPr>
          <a:xfrm>
            <a:off x="219920" y="148624"/>
            <a:ext cx="8353425" cy="523220"/>
          </a:xfrm>
          <a:prstGeom prst="rect">
            <a:avLst/>
          </a:prstGeom>
          <a:noFill/>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r>
              <a:rPr lang="en-GB" sz="2800" b="1" dirty="0">
                <a:solidFill>
                  <a:srgbClr val="C00000"/>
                </a:solidFill>
                <a:latin typeface="Corbel" panose="020B0503020204020204" pitchFamily="34" charset="0"/>
                <a:ea typeface="Times New Roman"/>
                <a:cs typeface="Miriam Fixed" panose="020B0509050101010101" pitchFamily="49" charset="-79"/>
              </a:rPr>
              <a:t>KENYA AIRWAYS TRADER </a:t>
            </a:r>
            <a:r>
              <a:rPr lang="en-GB" sz="2400" b="1" dirty="0">
                <a:solidFill>
                  <a:srgbClr val="C00000"/>
                </a:solidFill>
                <a:latin typeface="Corbel" panose="020B0503020204020204" pitchFamily="34" charset="0"/>
                <a:ea typeface="Times New Roman"/>
                <a:cs typeface="Miriam Fixed" panose="020B0509050101010101" pitchFamily="49" charset="-79"/>
              </a:rPr>
              <a:t>PROMO </a:t>
            </a:r>
            <a:r>
              <a:rPr lang="en-GB" sz="2400" b="1" dirty="0">
                <a:solidFill>
                  <a:srgbClr val="C00000"/>
                </a:solidFill>
                <a:effectLst>
                  <a:outerShdw blurRad="38100" dist="38100" dir="2700000" algn="tl">
                    <a:srgbClr val="000000">
                      <a:alpha val="43137"/>
                    </a:srgbClr>
                  </a:outerShdw>
                </a:effectLst>
                <a:latin typeface="Corbel" panose="020B0503020204020204" pitchFamily="34" charset="0"/>
                <a:cs typeface="Miriam Fixed" panose="020B0509050101010101" pitchFamily="49" charset="-79"/>
              </a:rPr>
              <a:t>(Cameroun-RDC)</a:t>
            </a:r>
            <a:endParaRPr lang="fr-FR" sz="2400" b="1" dirty="0">
              <a:solidFill>
                <a:srgbClr val="C00000"/>
              </a:solidFill>
              <a:effectLst>
                <a:outerShdw blurRad="38100" dist="38100" dir="2700000" algn="tl">
                  <a:srgbClr val="000000">
                    <a:alpha val="43137"/>
                  </a:srgbClr>
                </a:outerShdw>
              </a:effectLst>
              <a:latin typeface="Corbel" panose="020B0503020204020204" pitchFamily="34" charset="0"/>
              <a:cs typeface="Miriam Fixed" panose="020B0509050101010101" pitchFamily="49" charset="-79"/>
            </a:endParaRPr>
          </a:p>
        </p:txBody>
      </p:sp>
      <p:pic>
        <p:nvPicPr>
          <p:cNvPr id="6" name="Image 4">
            <a:extLst>
              <a:ext uri="{FF2B5EF4-FFF2-40B4-BE49-F238E27FC236}">
                <a16:creationId xmlns:a16="http://schemas.microsoft.com/office/drawing/2014/main" id="{68103D72-0E45-3346-BA83-5173D0806F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986" y="2808115"/>
            <a:ext cx="2689945" cy="389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2">
            <a:extLst>
              <a:ext uri="{FF2B5EF4-FFF2-40B4-BE49-F238E27FC236}">
                <a16:creationId xmlns:a16="http://schemas.microsoft.com/office/drawing/2014/main" id="{CB10CCE9-D6C6-534F-9CB0-142CE88149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9129" y="2808114"/>
            <a:ext cx="2757027" cy="389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9D14B832-28FE-654E-9FB1-A3EC2AC1CDAC}"/>
              </a:ext>
            </a:extLst>
          </p:cNvPr>
          <p:cNvSpPr txBox="1"/>
          <p:nvPr/>
        </p:nvSpPr>
        <p:spPr>
          <a:xfrm>
            <a:off x="6354501" y="2801073"/>
            <a:ext cx="5382228" cy="2092881"/>
          </a:xfrm>
          <a:prstGeom prst="rect">
            <a:avLst/>
          </a:prstGeom>
          <a:noFill/>
          <a:ln>
            <a:solidFill>
              <a:schemeClr val="accent6">
                <a:lumMod val="75000"/>
              </a:schemeClr>
            </a:solidFill>
          </a:ln>
        </p:spPr>
        <p:txBody>
          <a:bodyPr wrap="square" rtlCol="0">
            <a:spAutoFit/>
          </a:bodyPr>
          <a:lstStyle/>
          <a:p>
            <a:pPr marL="285750" indent="-285750" algn="just" eaLnBrk="0" fontAlgn="base" hangingPunct="0">
              <a:spcBef>
                <a:spcPct val="0"/>
              </a:spcBef>
              <a:spcAft>
                <a:spcPct val="0"/>
              </a:spcAft>
              <a:buFont typeface="Wingdings" pitchFamily="2" charset="2"/>
              <a:buChar char="§"/>
              <a:defRPr/>
            </a:pPr>
            <a:r>
              <a:rPr lang="fr-FR" sz="1600" dirty="0">
                <a:solidFill>
                  <a:prstClr val="black"/>
                </a:solidFill>
                <a:latin typeface="Trebuchet MS" panose="020B0703020202090204" pitchFamily="34" charset="0"/>
                <a:cs typeface="Arial" pitchFamily="34" charset="0"/>
              </a:rPr>
              <a:t>Constitution </a:t>
            </a:r>
            <a:r>
              <a:rPr lang="fr-FR" sz="1600" b="1" dirty="0">
                <a:solidFill>
                  <a:prstClr val="black"/>
                </a:solidFill>
                <a:latin typeface="Trebuchet MS" panose="020B0703020202090204" pitchFamily="34" charset="0"/>
                <a:cs typeface="Arial" pitchFamily="34" charset="0"/>
              </a:rPr>
              <a:t>d’01</a:t>
            </a:r>
            <a:r>
              <a:rPr lang="fr-FR" sz="1600" dirty="0">
                <a:solidFill>
                  <a:prstClr val="black"/>
                </a:solidFill>
                <a:latin typeface="Trebuchet MS" panose="020B0703020202090204" pitchFamily="34" charset="0"/>
                <a:cs typeface="Arial" pitchFamily="34" charset="0"/>
              </a:rPr>
              <a:t> base de données </a:t>
            </a:r>
            <a:r>
              <a:rPr lang="fr-FR" sz="1600" b="1" dirty="0">
                <a:solidFill>
                  <a:prstClr val="black"/>
                </a:solidFill>
                <a:latin typeface="Trebuchet MS" panose="020B0703020202090204" pitchFamily="34" charset="0"/>
                <a:cs typeface="Arial" pitchFamily="34" charset="0"/>
              </a:rPr>
              <a:t>de 5461 prospects </a:t>
            </a:r>
            <a:r>
              <a:rPr lang="fr-FR" sz="1600" dirty="0">
                <a:solidFill>
                  <a:prstClr val="black"/>
                </a:solidFill>
                <a:latin typeface="Trebuchet MS" panose="020B0703020202090204" pitchFamily="34" charset="0"/>
                <a:cs typeface="Arial" pitchFamily="34" charset="0"/>
              </a:rPr>
              <a:t>(en </a:t>
            </a:r>
            <a:r>
              <a:rPr lang="fr-FR" sz="1600" b="1" dirty="0">
                <a:solidFill>
                  <a:prstClr val="black"/>
                </a:solidFill>
                <a:latin typeface="Trebuchet MS" panose="020B0703020202090204" pitchFamily="34" charset="0"/>
                <a:cs typeface="Arial" pitchFamily="34" charset="0"/>
              </a:rPr>
              <a:t>10 jours</a:t>
            </a:r>
            <a:r>
              <a:rPr lang="fr-FR" sz="1600" dirty="0">
                <a:solidFill>
                  <a:prstClr val="black"/>
                </a:solidFill>
                <a:latin typeface="Trebuchet MS" panose="020B0703020202090204" pitchFamily="34" charset="0"/>
                <a:cs typeface="Arial" pitchFamily="34" charset="0"/>
              </a:rPr>
              <a:t>)  sur le </a:t>
            </a:r>
            <a:r>
              <a:rPr lang="fr-FR" sz="1600" b="1" dirty="0">
                <a:solidFill>
                  <a:prstClr val="black"/>
                </a:solidFill>
                <a:latin typeface="Trebuchet MS" panose="020B0703020202090204" pitchFamily="34" charset="0"/>
                <a:cs typeface="Arial" pitchFamily="34" charset="0"/>
              </a:rPr>
              <a:t>Cameroun</a:t>
            </a:r>
            <a:r>
              <a:rPr lang="fr-FR" sz="1600" dirty="0">
                <a:solidFill>
                  <a:prstClr val="black"/>
                </a:solidFill>
                <a:latin typeface="Trebuchet MS" panose="020B0703020202090204" pitchFamily="34" charset="0"/>
                <a:cs typeface="Arial" pitchFamily="34" charset="0"/>
              </a:rPr>
              <a:t> (Douala et Yaoundé);</a:t>
            </a:r>
          </a:p>
          <a:p>
            <a:pPr marL="285750" indent="-285750" algn="just" eaLnBrk="0" fontAlgn="base" hangingPunct="0">
              <a:spcBef>
                <a:spcPct val="0"/>
              </a:spcBef>
              <a:spcAft>
                <a:spcPct val="0"/>
              </a:spcAft>
              <a:buFont typeface="Wingdings" pitchFamily="2" charset="2"/>
              <a:buChar char="§"/>
              <a:defRPr/>
            </a:pPr>
            <a:r>
              <a:rPr lang="fr-FR" sz="1600" dirty="0">
                <a:solidFill>
                  <a:prstClr val="black"/>
                </a:solidFill>
                <a:latin typeface="Trebuchet MS" panose="020B0703020202090204" pitchFamily="34" charset="0"/>
                <a:cs typeface="Arial" pitchFamily="34" charset="0"/>
              </a:rPr>
              <a:t>Constitution </a:t>
            </a:r>
            <a:r>
              <a:rPr lang="fr-FR" sz="1600" b="1" dirty="0">
                <a:solidFill>
                  <a:prstClr val="black"/>
                </a:solidFill>
                <a:latin typeface="Trebuchet MS" panose="020B0703020202090204" pitchFamily="34" charset="0"/>
                <a:cs typeface="Arial" pitchFamily="34" charset="0"/>
              </a:rPr>
              <a:t>d’01</a:t>
            </a:r>
            <a:r>
              <a:rPr lang="fr-FR" sz="1600" dirty="0">
                <a:solidFill>
                  <a:prstClr val="black"/>
                </a:solidFill>
                <a:latin typeface="Trebuchet MS" panose="020B0703020202090204" pitchFamily="34" charset="0"/>
                <a:cs typeface="Arial" pitchFamily="34" charset="0"/>
              </a:rPr>
              <a:t> base de données de </a:t>
            </a:r>
            <a:r>
              <a:rPr lang="fr-FR" sz="1600" b="1" dirty="0">
                <a:solidFill>
                  <a:prstClr val="black"/>
                </a:solidFill>
                <a:latin typeface="Trebuchet MS" panose="020B0703020202090204" pitchFamily="34" charset="0"/>
                <a:cs typeface="Arial" pitchFamily="34" charset="0"/>
              </a:rPr>
              <a:t>5512 prospects </a:t>
            </a:r>
            <a:r>
              <a:rPr lang="fr-FR" sz="1600" dirty="0">
                <a:solidFill>
                  <a:prstClr val="black"/>
                </a:solidFill>
                <a:latin typeface="Trebuchet MS" panose="020B0703020202090204" pitchFamily="34" charset="0"/>
                <a:cs typeface="Arial" pitchFamily="34" charset="0"/>
              </a:rPr>
              <a:t>(en </a:t>
            </a:r>
            <a:r>
              <a:rPr lang="fr-FR" sz="1600" b="1" dirty="0">
                <a:solidFill>
                  <a:prstClr val="black"/>
                </a:solidFill>
                <a:latin typeface="Trebuchet MS" panose="020B0703020202090204" pitchFamily="34" charset="0"/>
                <a:cs typeface="Arial" pitchFamily="34" charset="0"/>
              </a:rPr>
              <a:t>10 jours</a:t>
            </a:r>
            <a:r>
              <a:rPr lang="fr-FR" sz="1600" dirty="0">
                <a:solidFill>
                  <a:prstClr val="black"/>
                </a:solidFill>
                <a:latin typeface="Trebuchet MS" panose="020B0703020202090204" pitchFamily="34" charset="0"/>
                <a:cs typeface="Arial" pitchFamily="34" charset="0"/>
              </a:rPr>
              <a:t>)  sur la </a:t>
            </a:r>
            <a:r>
              <a:rPr lang="fr-FR" sz="1600" b="1" dirty="0">
                <a:solidFill>
                  <a:prstClr val="black"/>
                </a:solidFill>
                <a:latin typeface="Trebuchet MS" panose="020B0703020202090204" pitchFamily="34" charset="0"/>
                <a:cs typeface="Arial" pitchFamily="34" charset="0"/>
              </a:rPr>
              <a:t>RDC</a:t>
            </a:r>
            <a:r>
              <a:rPr lang="fr-FR" sz="1600" dirty="0">
                <a:solidFill>
                  <a:prstClr val="black"/>
                </a:solidFill>
                <a:latin typeface="Trebuchet MS" panose="020B0703020202090204" pitchFamily="34" charset="0"/>
                <a:cs typeface="Arial" pitchFamily="34" charset="0"/>
              </a:rPr>
              <a:t> (Kinshasa et Lubumbashi;</a:t>
            </a:r>
            <a:endParaRPr lang="fr-FR" sz="1600" b="1" dirty="0">
              <a:solidFill>
                <a:prstClr val="black"/>
              </a:solidFill>
              <a:latin typeface="Trebuchet MS" panose="020B0703020202090204" pitchFamily="34" charset="0"/>
              <a:cs typeface="Arial" pitchFamily="34" charset="0"/>
            </a:endParaRPr>
          </a:p>
          <a:p>
            <a:pPr marL="285750" indent="-285750" algn="just" eaLnBrk="0" fontAlgn="base" hangingPunct="0">
              <a:spcBef>
                <a:spcPct val="0"/>
              </a:spcBef>
              <a:spcAft>
                <a:spcPct val="0"/>
              </a:spcAft>
              <a:buFont typeface="Wingdings" pitchFamily="2" charset="2"/>
              <a:buChar char="§"/>
              <a:defRPr/>
            </a:pPr>
            <a:r>
              <a:rPr lang="fr-FR" sz="1600" b="1" dirty="0">
                <a:solidFill>
                  <a:prstClr val="black"/>
                </a:solidFill>
                <a:latin typeface="Trebuchet MS" panose="020B0703020202090204" pitchFamily="34" charset="0"/>
                <a:cs typeface="Arial" pitchFamily="34" charset="0"/>
              </a:rPr>
              <a:t>Période : </a:t>
            </a:r>
            <a:r>
              <a:rPr lang="fr-FR" sz="1600" dirty="0">
                <a:solidFill>
                  <a:prstClr val="black"/>
                </a:solidFill>
                <a:latin typeface="Trebuchet MS" panose="020B0703020202090204" pitchFamily="34" charset="0"/>
                <a:cs typeface="Arial" pitchFamily="34" charset="0"/>
              </a:rPr>
              <a:t>du 15 juin 2016 au 05 Juillet 2016</a:t>
            </a:r>
          </a:p>
          <a:p>
            <a:endParaRPr lang="fr-FR" dirty="0"/>
          </a:p>
        </p:txBody>
      </p:sp>
    </p:spTree>
    <p:extLst>
      <p:ext uri="{BB962C8B-B14F-4D97-AF65-F5344CB8AC3E}">
        <p14:creationId xmlns:p14="http://schemas.microsoft.com/office/powerpoint/2010/main" val="2358360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6"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0323" y="1440298"/>
            <a:ext cx="2597343" cy="194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Imag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2597" y="3740290"/>
            <a:ext cx="2595080" cy="1938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8" name="Rectangle 16"/>
          <p:cNvSpPr>
            <a:spLocks noChangeArrowheads="1"/>
          </p:cNvSpPr>
          <p:nvPr/>
        </p:nvSpPr>
        <p:spPr bwMode="auto">
          <a:xfrm>
            <a:off x="1741489" y="201613"/>
            <a:ext cx="88185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eaLnBrk="0" fontAlgn="base" hangingPunct="0">
              <a:spcBef>
                <a:spcPct val="0"/>
              </a:spcBef>
              <a:spcAft>
                <a:spcPct val="0"/>
              </a:spcAft>
            </a:pPr>
            <a:r>
              <a:rPr lang="fr-FR" altLang="fr-FR" sz="2800" b="1" dirty="0">
                <a:solidFill>
                  <a:srgbClr val="C00000"/>
                </a:solidFill>
                <a:latin typeface="Trebuchet MS" panose="020B0703020202090204" pitchFamily="34" charset="0"/>
                <a:cs typeface="Arial" charset="0"/>
              </a:rPr>
              <a:t>LANCEMENT ELF LUBRIFIANT </a:t>
            </a:r>
            <a:r>
              <a:rPr lang="fr-FR" altLang="fr-FR" sz="2000" b="1" dirty="0">
                <a:solidFill>
                  <a:srgbClr val="C00000"/>
                </a:solidFill>
                <a:latin typeface="Trebuchet MS" panose="020B0703020202090204" pitchFamily="34" charset="0"/>
                <a:cs typeface="Arial" charset="0"/>
              </a:rPr>
              <a:t>: </a:t>
            </a:r>
            <a:r>
              <a:rPr lang="fr-FR" altLang="fr-FR" b="1" dirty="0">
                <a:solidFill>
                  <a:srgbClr val="C00000"/>
                </a:solidFill>
                <a:latin typeface="Trebuchet MS" panose="020B0703020202090204" pitchFamily="34" charset="0"/>
                <a:cs typeface="Arial" charset="0"/>
              </a:rPr>
              <a:t>Du 30 juin au 13 juillet 2017</a:t>
            </a:r>
            <a:endParaRPr lang="fr-FR" altLang="fr-FR" sz="1600" b="1" dirty="0">
              <a:solidFill>
                <a:srgbClr val="C00000"/>
              </a:solidFill>
              <a:latin typeface="Trebuchet MS" panose="020B0703020202090204" pitchFamily="34" charset="0"/>
              <a:cs typeface="Arial" charset="0"/>
            </a:endParaRPr>
          </a:p>
        </p:txBody>
      </p:sp>
      <p:pic>
        <p:nvPicPr>
          <p:cNvPr id="17"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3397" y="1236912"/>
            <a:ext cx="4349602" cy="444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ZoneTexte 19"/>
          <p:cNvSpPr txBox="1"/>
          <p:nvPr/>
        </p:nvSpPr>
        <p:spPr>
          <a:xfrm>
            <a:off x="8388719" y="2410613"/>
            <a:ext cx="3803281" cy="2308324"/>
          </a:xfrm>
          <a:prstGeom prst="rect">
            <a:avLst/>
          </a:prstGeom>
          <a:noFill/>
          <a:ln>
            <a:solidFill>
              <a:schemeClr val="accent6">
                <a:lumMod val="75000"/>
              </a:schemeClr>
            </a:solidFill>
          </a:ln>
        </p:spPr>
        <p:txBody>
          <a:bodyPr wrap="square">
            <a:spAutoFit/>
          </a:bodyPr>
          <a:lstStyle/>
          <a:p>
            <a:pPr marL="342900" indent="-342900" algn="just">
              <a:buBlip>
                <a:blip r:embed="rId5"/>
              </a:buBlip>
              <a:defRPr/>
            </a:pPr>
            <a:r>
              <a:rPr lang="fr-FR" dirty="0">
                <a:solidFill>
                  <a:prstClr val="black">
                    <a:lumMod val="75000"/>
                    <a:lumOff val="25000"/>
                  </a:prstClr>
                </a:solidFill>
                <a:latin typeface="Trebuchet MS" panose="020B0703020202090204" pitchFamily="34" charset="0"/>
                <a:cs typeface="Arial" charset="0"/>
              </a:rPr>
              <a:t>Activités: Caravane sonorisée et activations garages agréés (Moto et Auto)</a:t>
            </a:r>
          </a:p>
          <a:p>
            <a:pPr marL="342900" indent="-342900" algn="just">
              <a:buBlip>
                <a:blip r:embed="rId5"/>
              </a:buBlip>
              <a:defRPr/>
            </a:pPr>
            <a:r>
              <a:rPr lang="fr-FR" dirty="0">
                <a:solidFill>
                  <a:prstClr val="black">
                    <a:lumMod val="75000"/>
                    <a:lumOff val="25000"/>
                  </a:prstClr>
                </a:solidFill>
                <a:latin typeface="Trebuchet MS" panose="020B0703020202090204" pitchFamily="34" charset="0"/>
                <a:cs typeface="Arial" charset="0"/>
              </a:rPr>
              <a:t>11 Jours d’activités; </a:t>
            </a:r>
          </a:p>
          <a:p>
            <a:pPr marL="342900" indent="-342900" algn="just">
              <a:buBlip>
                <a:blip r:embed="rId5"/>
              </a:buBlip>
              <a:defRPr/>
            </a:pPr>
            <a:r>
              <a:rPr lang="fr-FR" dirty="0">
                <a:solidFill>
                  <a:prstClr val="black">
                    <a:lumMod val="75000"/>
                    <a:lumOff val="25000"/>
                  </a:prstClr>
                </a:solidFill>
                <a:latin typeface="Trebuchet MS" panose="020B0703020202090204" pitchFamily="34" charset="0"/>
                <a:cs typeface="Arial" charset="0"/>
              </a:rPr>
              <a:t>Prévisions = 1980 Bidons à vendre, Réalisations=1298 bidons vendus, soit un taux de 66%  de réalisations</a:t>
            </a:r>
          </a:p>
        </p:txBody>
      </p:sp>
    </p:spTree>
    <p:extLst>
      <p:ext uri="{BB962C8B-B14F-4D97-AF65-F5344CB8AC3E}">
        <p14:creationId xmlns:p14="http://schemas.microsoft.com/office/powerpoint/2010/main" val="2327251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524001" y="55564"/>
            <a:ext cx="91439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fr-FR" altLang="fr-FR" sz="2400" b="1" dirty="0">
                <a:solidFill>
                  <a:srgbClr val="E46C0A"/>
                </a:solidFill>
                <a:latin typeface="Trebuchet MS" panose="020B0703020202090204" pitchFamily="34" charset="0"/>
                <a:cs typeface="Arial" charset="0"/>
              </a:rPr>
              <a:t>   </a:t>
            </a:r>
            <a:r>
              <a:rPr lang="fr-FR" altLang="fr-FR" sz="2800" b="1" dirty="0">
                <a:solidFill>
                  <a:srgbClr val="C00000"/>
                </a:solidFill>
                <a:latin typeface="Trebuchet MS" panose="020B0703020202090204" pitchFamily="34" charset="0"/>
                <a:cs typeface="Arial" charset="0"/>
              </a:rPr>
              <a:t>PROMO CHEQ KDO/ La Vache Qui </a:t>
            </a:r>
            <a:r>
              <a:rPr lang="fr-FR" altLang="fr-FR" sz="2800" b="1" dirty="0" err="1">
                <a:solidFill>
                  <a:srgbClr val="C00000"/>
                </a:solidFill>
                <a:latin typeface="Trebuchet MS" panose="020B0703020202090204" pitchFamily="34" charset="0"/>
                <a:cs typeface="Arial" charset="0"/>
              </a:rPr>
              <a:t>RiT</a:t>
            </a:r>
            <a:r>
              <a:rPr lang="fr-FR" altLang="fr-FR" sz="2800" b="1" dirty="0">
                <a:solidFill>
                  <a:srgbClr val="C00000"/>
                </a:solidFill>
                <a:latin typeface="Trebuchet MS" panose="020B0703020202090204" pitchFamily="34" charset="0"/>
                <a:cs typeface="Arial" charset="0"/>
              </a:rPr>
              <a:t>:</a:t>
            </a:r>
          </a:p>
          <a:p>
            <a:pPr algn="ctr" eaLnBrk="0" fontAlgn="base" hangingPunct="0">
              <a:spcBef>
                <a:spcPct val="0"/>
              </a:spcBef>
              <a:spcAft>
                <a:spcPct val="0"/>
              </a:spcAft>
            </a:pPr>
            <a:r>
              <a:rPr lang="fr-FR" altLang="fr-FR" sz="1600" b="1" dirty="0">
                <a:latin typeface="Trebuchet MS" panose="020B0703020202090204" pitchFamily="34" charset="0"/>
                <a:cs typeface="Arial" charset="0"/>
              </a:rPr>
              <a:t>du 10 Mars 2017 au 02 Avril 2017</a:t>
            </a:r>
            <a:endParaRPr lang="fr-FR" altLang="fr-FR" sz="1600" dirty="0">
              <a:latin typeface="Trebuchet MS" panose="020B0703020202090204" pitchFamily="34" charset="0"/>
              <a:cs typeface="Arial" charset="0"/>
            </a:endParaRPr>
          </a:p>
        </p:txBody>
      </p:sp>
      <p:sp>
        <p:nvSpPr>
          <p:cNvPr id="66563" name="ZoneTexte 4"/>
          <p:cNvSpPr txBox="1">
            <a:spLocks noChangeArrowheads="1"/>
          </p:cNvSpPr>
          <p:nvPr/>
        </p:nvSpPr>
        <p:spPr bwMode="auto">
          <a:xfrm>
            <a:off x="742709" y="1078172"/>
            <a:ext cx="10706582" cy="2031325"/>
          </a:xfrm>
          <a:prstGeom prst="rect">
            <a:avLst/>
          </a:prstGeom>
          <a:noFill/>
          <a:ln w="9525">
            <a:solidFill>
              <a:schemeClr val="accent6">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0" fontAlgn="base" hangingPunct="0">
              <a:spcBef>
                <a:spcPct val="0"/>
              </a:spcBef>
              <a:spcAft>
                <a:spcPct val="0"/>
              </a:spcAft>
              <a:buFont typeface="Courier New" pitchFamily="49" charset="0"/>
              <a:buChar char="o"/>
            </a:pPr>
            <a:r>
              <a:rPr lang="fr-FR" altLang="fr-FR" dirty="0">
                <a:solidFill>
                  <a:prstClr val="black"/>
                </a:solidFill>
                <a:latin typeface="Trebuchet MS" panose="020B0703020202090204" pitchFamily="34" charset="0"/>
              </a:rPr>
              <a:t>‘La Star des fromages’!</a:t>
            </a:r>
          </a:p>
          <a:p>
            <a:pPr algn="just" eaLnBrk="0" fontAlgn="base" hangingPunct="0">
              <a:spcBef>
                <a:spcPct val="0"/>
              </a:spcBef>
              <a:spcAft>
                <a:spcPct val="0"/>
              </a:spcAft>
              <a:buFont typeface="Courier New" pitchFamily="49" charset="0"/>
              <a:buChar char="o"/>
            </a:pPr>
            <a:r>
              <a:rPr lang="fr-FR" altLang="fr-FR" dirty="0">
                <a:solidFill>
                  <a:prstClr val="black"/>
                </a:solidFill>
                <a:latin typeface="Trebuchet MS" panose="020B0703020202090204" pitchFamily="34" charset="0"/>
              </a:rPr>
              <a:t>« Promo Chèque </a:t>
            </a:r>
            <a:r>
              <a:rPr lang="fr-FR" altLang="fr-FR" dirty="0" err="1">
                <a:solidFill>
                  <a:prstClr val="black"/>
                </a:solidFill>
                <a:latin typeface="Trebuchet MS" panose="020B0703020202090204" pitchFamily="34" charset="0"/>
              </a:rPr>
              <a:t>Kdo</a:t>
            </a:r>
            <a:r>
              <a:rPr lang="fr-FR" altLang="fr-FR" dirty="0">
                <a:solidFill>
                  <a:prstClr val="black"/>
                </a:solidFill>
                <a:latin typeface="Trebuchet MS" panose="020B0703020202090204" pitchFamily="34" charset="0"/>
              </a:rPr>
              <a:t> </a:t>
            </a:r>
            <a:r>
              <a:rPr lang="fr-FR" altLang="fr-FR" dirty="0" err="1">
                <a:solidFill>
                  <a:prstClr val="black"/>
                </a:solidFill>
                <a:latin typeface="Trebuchet MS" panose="020B0703020202090204" pitchFamily="34" charset="0"/>
              </a:rPr>
              <a:t>Lvqr</a:t>
            </a:r>
            <a:r>
              <a:rPr lang="fr-FR" altLang="fr-FR" dirty="0">
                <a:solidFill>
                  <a:prstClr val="black"/>
                </a:solidFill>
                <a:latin typeface="Trebuchet MS" panose="020B0703020202090204" pitchFamily="34" charset="0"/>
              </a:rPr>
              <a:t> » c’est </a:t>
            </a:r>
            <a:r>
              <a:rPr lang="fr-FR" altLang="fr-FR" b="1" dirty="0">
                <a:solidFill>
                  <a:prstClr val="black"/>
                </a:solidFill>
                <a:latin typeface="Trebuchet MS" panose="020B0703020202090204" pitchFamily="34" charset="0"/>
              </a:rPr>
              <a:t>12 jours </a:t>
            </a:r>
            <a:r>
              <a:rPr lang="fr-FR" altLang="fr-FR" dirty="0">
                <a:solidFill>
                  <a:prstClr val="black"/>
                </a:solidFill>
                <a:latin typeface="Trebuchet MS" panose="020B0703020202090204" pitchFamily="34" charset="0"/>
              </a:rPr>
              <a:t>d’activation dans </a:t>
            </a:r>
            <a:r>
              <a:rPr lang="fr-FR" altLang="fr-FR" b="1" dirty="0">
                <a:solidFill>
                  <a:prstClr val="black"/>
                </a:solidFill>
                <a:latin typeface="Trebuchet MS" panose="020B0703020202090204" pitchFamily="34" charset="0"/>
              </a:rPr>
              <a:t>19 Points De Ventes </a:t>
            </a:r>
            <a:r>
              <a:rPr lang="fr-FR" altLang="fr-FR" dirty="0">
                <a:solidFill>
                  <a:prstClr val="black"/>
                </a:solidFill>
                <a:latin typeface="Trebuchet MS" panose="020B0703020202090204" pitchFamily="34" charset="0"/>
              </a:rPr>
              <a:t>(Douala et Yaoundé); uniquement les </a:t>
            </a:r>
            <a:r>
              <a:rPr lang="fr-FR" altLang="fr-FR" b="1" dirty="0">
                <a:solidFill>
                  <a:prstClr val="black"/>
                </a:solidFill>
                <a:latin typeface="Trebuchet MS" panose="020B0703020202090204" pitchFamily="34" charset="0"/>
              </a:rPr>
              <a:t>vendredi-samedi-dimanche</a:t>
            </a:r>
            <a:r>
              <a:rPr lang="fr-FR" altLang="fr-FR" dirty="0">
                <a:solidFill>
                  <a:prstClr val="black"/>
                </a:solidFill>
                <a:latin typeface="Trebuchet MS" panose="020B0703020202090204" pitchFamily="34" charset="0"/>
              </a:rPr>
              <a:t>;</a:t>
            </a:r>
          </a:p>
          <a:p>
            <a:pPr algn="just" eaLnBrk="0" fontAlgn="base" hangingPunct="0">
              <a:spcBef>
                <a:spcPct val="0"/>
              </a:spcBef>
              <a:spcAft>
                <a:spcPct val="0"/>
              </a:spcAft>
              <a:buFont typeface="Courier New" pitchFamily="49" charset="0"/>
              <a:buChar char="o"/>
            </a:pPr>
            <a:r>
              <a:rPr lang="fr-FR" altLang="fr-FR" b="1" dirty="0">
                <a:solidFill>
                  <a:prstClr val="black"/>
                </a:solidFill>
                <a:latin typeface="Trebuchet MS" panose="020B0703020202090204" pitchFamily="34" charset="0"/>
              </a:rPr>
              <a:t>11663 boîtes de 08 portions </a:t>
            </a:r>
            <a:r>
              <a:rPr lang="fr-FR" altLang="fr-FR" dirty="0">
                <a:solidFill>
                  <a:prstClr val="black"/>
                </a:solidFill>
                <a:latin typeface="Trebuchet MS" panose="020B0703020202090204" pitchFamily="34" charset="0"/>
              </a:rPr>
              <a:t>de </a:t>
            </a:r>
            <a:r>
              <a:rPr lang="fr-FR" altLang="fr-FR" dirty="0" err="1">
                <a:solidFill>
                  <a:prstClr val="black"/>
                </a:solidFill>
                <a:latin typeface="Trebuchet MS" panose="020B0703020202090204" pitchFamily="34" charset="0"/>
              </a:rPr>
              <a:t>Lvqr</a:t>
            </a:r>
            <a:r>
              <a:rPr lang="fr-FR" altLang="fr-FR" dirty="0">
                <a:solidFill>
                  <a:prstClr val="black"/>
                </a:solidFill>
                <a:latin typeface="Trebuchet MS" panose="020B0703020202090204" pitchFamily="34" charset="0"/>
              </a:rPr>
              <a:t> vendus en </a:t>
            </a:r>
            <a:r>
              <a:rPr lang="fr-FR" altLang="fr-FR" b="1" dirty="0">
                <a:solidFill>
                  <a:prstClr val="black"/>
                </a:solidFill>
                <a:latin typeface="Trebuchet MS" panose="020B0703020202090204" pitchFamily="34" charset="0"/>
              </a:rPr>
              <a:t>12 jours en </a:t>
            </a:r>
            <a:r>
              <a:rPr lang="fr-FR" altLang="fr-FR" b="1" dirty="0" err="1">
                <a:solidFill>
                  <a:prstClr val="black"/>
                </a:solidFill>
                <a:latin typeface="Trebuchet MS" panose="020B0703020202090204" pitchFamily="34" charset="0"/>
              </a:rPr>
              <a:t>Gms</a:t>
            </a:r>
            <a:r>
              <a:rPr lang="fr-FR" altLang="fr-FR" b="1" dirty="0">
                <a:solidFill>
                  <a:prstClr val="black"/>
                </a:solidFill>
                <a:latin typeface="Trebuchet MS" panose="020B0703020202090204" pitchFamily="34" charset="0"/>
              </a:rPr>
              <a:t> </a:t>
            </a:r>
            <a:r>
              <a:rPr lang="fr-FR" altLang="fr-FR" dirty="0">
                <a:solidFill>
                  <a:prstClr val="black"/>
                </a:solidFill>
                <a:latin typeface="Trebuchet MS" panose="020B0703020202090204" pitchFamily="34" charset="0"/>
              </a:rPr>
              <a:t>(soit </a:t>
            </a:r>
            <a:r>
              <a:rPr lang="fr-FR" altLang="fr-FR" b="1" dirty="0">
                <a:solidFill>
                  <a:prstClr val="black"/>
                </a:solidFill>
                <a:latin typeface="Trebuchet MS" panose="020B0703020202090204" pitchFamily="34" charset="0"/>
              </a:rPr>
              <a:t>70,58%</a:t>
            </a:r>
            <a:r>
              <a:rPr lang="fr-FR" altLang="fr-FR" dirty="0">
                <a:solidFill>
                  <a:prstClr val="black"/>
                </a:solidFill>
                <a:latin typeface="Trebuchet MS" panose="020B0703020202090204" pitchFamily="34" charset="0"/>
              </a:rPr>
              <a:t> des objectifs atteints)</a:t>
            </a:r>
          </a:p>
          <a:p>
            <a:pPr algn="just" eaLnBrk="0" fontAlgn="base" hangingPunct="0">
              <a:spcBef>
                <a:spcPct val="0"/>
              </a:spcBef>
              <a:spcAft>
                <a:spcPct val="0"/>
              </a:spcAft>
              <a:buFont typeface="Courier New" pitchFamily="49" charset="0"/>
              <a:buChar char="o"/>
            </a:pPr>
            <a:r>
              <a:rPr lang="fr-FR" altLang="fr-FR" b="1" dirty="0">
                <a:solidFill>
                  <a:prstClr val="black"/>
                </a:solidFill>
                <a:latin typeface="Trebuchet MS" panose="020B0703020202090204" pitchFamily="34" charset="0"/>
              </a:rPr>
              <a:t>3728 boîtes de 08 portions </a:t>
            </a:r>
            <a:r>
              <a:rPr lang="fr-FR" altLang="fr-FR" dirty="0">
                <a:solidFill>
                  <a:prstClr val="black"/>
                </a:solidFill>
                <a:latin typeface="Trebuchet MS" panose="020B0703020202090204" pitchFamily="34" charset="0"/>
              </a:rPr>
              <a:t>de </a:t>
            </a:r>
            <a:r>
              <a:rPr lang="fr-FR" altLang="fr-FR" dirty="0" err="1">
                <a:solidFill>
                  <a:prstClr val="black"/>
                </a:solidFill>
                <a:latin typeface="Trebuchet MS" panose="020B0703020202090204" pitchFamily="34" charset="0"/>
              </a:rPr>
              <a:t>Lvqr</a:t>
            </a:r>
            <a:r>
              <a:rPr lang="fr-FR" altLang="fr-FR" dirty="0">
                <a:solidFill>
                  <a:prstClr val="black"/>
                </a:solidFill>
                <a:latin typeface="Trebuchet MS" panose="020B0703020202090204" pitchFamily="34" charset="0"/>
              </a:rPr>
              <a:t> vendus en </a:t>
            </a:r>
            <a:r>
              <a:rPr lang="fr-FR" altLang="fr-FR" b="1" dirty="0">
                <a:solidFill>
                  <a:prstClr val="black"/>
                </a:solidFill>
                <a:latin typeface="Trebuchet MS" panose="020B0703020202090204" pitchFamily="34" charset="0"/>
              </a:rPr>
              <a:t>12 jours en </a:t>
            </a:r>
            <a:r>
              <a:rPr lang="fr-FR" altLang="fr-FR" b="1" dirty="0" err="1">
                <a:solidFill>
                  <a:prstClr val="black"/>
                </a:solidFill>
                <a:latin typeface="Trebuchet MS" panose="020B0703020202090204" pitchFamily="34" charset="0"/>
              </a:rPr>
              <a:t>Lower</a:t>
            </a:r>
            <a:r>
              <a:rPr lang="fr-FR" altLang="fr-FR" b="1" dirty="0">
                <a:solidFill>
                  <a:prstClr val="black"/>
                </a:solidFill>
                <a:latin typeface="Trebuchet MS" panose="020B0703020202090204" pitchFamily="34" charset="0"/>
              </a:rPr>
              <a:t> Trade </a:t>
            </a:r>
            <a:r>
              <a:rPr lang="fr-FR" altLang="fr-FR" dirty="0">
                <a:solidFill>
                  <a:prstClr val="black"/>
                </a:solidFill>
                <a:latin typeface="Trebuchet MS" panose="020B0703020202090204" pitchFamily="34" charset="0"/>
              </a:rPr>
              <a:t>(soit </a:t>
            </a:r>
            <a:r>
              <a:rPr lang="fr-FR" altLang="fr-FR" b="1" dirty="0">
                <a:solidFill>
                  <a:prstClr val="black"/>
                </a:solidFill>
                <a:latin typeface="Trebuchet MS" panose="020B0703020202090204" pitchFamily="34" charset="0"/>
              </a:rPr>
              <a:t>63,92%</a:t>
            </a:r>
            <a:r>
              <a:rPr lang="fr-FR" altLang="fr-FR" dirty="0">
                <a:solidFill>
                  <a:prstClr val="black"/>
                </a:solidFill>
                <a:latin typeface="Trebuchet MS" panose="020B0703020202090204" pitchFamily="34" charset="0"/>
              </a:rPr>
              <a:t> des objectifs atteints)</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9488" y="3362665"/>
            <a:ext cx="2201172" cy="2934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4868" y="3362665"/>
            <a:ext cx="2201172" cy="2934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72064" y="3362664"/>
            <a:ext cx="3850024" cy="2934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235925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621176" y="275483"/>
            <a:ext cx="914399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fr-FR" altLang="fr-FR" sz="2400" b="1" dirty="0">
                <a:solidFill>
                  <a:srgbClr val="E46C0A"/>
                </a:solidFill>
                <a:latin typeface="Trebuchet MS" panose="020B0703020202090204" pitchFamily="34" charset="0"/>
                <a:cs typeface="Arial" charset="0"/>
              </a:rPr>
              <a:t>   </a:t>
            </a:r>
            <a:r>
              <a:rPr lang="fr-FR" altLang="fr-FR" sz="2800" b="1" dirty="0">
                <a:solidFill>
                  <a:srgbClr val="C00000"/>
                </a:solidFill>
                <a:latin typeface="Trebuchet MS" panose="020B0703020202090204" pitchFamily="34" charset="0"/>
                <a:cs typeface="Arial" charset="0"/>
              </a:rPr>
              <a:t>PROMO FÊTE DE LA BIERE 2020</a:t>
            </a:r>
          </a:p>
          <a:p>
            <a:pPr algn="ctr" eaLnBrk="0" fontAlgn="base" hangingPunct="0">
              <a:spcBef>
                <a:spcPct val="0"/>
              </a:spcBef>
              <a:spcAft>
                <a:spcPct val="0"/>
              </a:spcAft>
            </a:pPr>
            <a:r>
              <a:rPr lang="fr-FR" altLang="fr-FR" sz="1600" b="1" dirty="0">
                <a:latin typeface="Trebuchet MS" panose="020B0703020202090204" pitchFamily="34" charset="0"/>
                <a:cs typeface="Arial" charset="0"/>
              </a:rPr>
              <a:t>Août 2020</a:t>
            </a:r>
            <a:endParaRPr lang="fr-FR" altLang="fr-FR" sz="1600" dirty="0">
              <a:latin typeface="Trebuchet MS" panose="020B0703020202090204" pitchFamily="34" charset="0"/>
              <a:cs typeface="Arial" charset="0"/>
            </a:endParaRPr>
          </a:p>
        </p:txBody>
      </p:sp>
      <p:pic>
        <p:nvPicPr>
          <p:cNvPr id="3" name="Image 2">
            <a:extLst>
              <a:ext uri="{FF2B5EF4-FFF2-40B4-BE49-F238E27FC236}">
                <a16:creationId xmlns:a16="http://schemas.microsoft.com/office/drawing/2014/main" id="{5A55AB4F-9A64-3C43-867D-32B4451F223B}"/>
              </a:ext>
            </a:extLst>
          </p:cNvPr>
          <p:cNvPicPr>
            <a:picLocks noChangeAspect="1"/>
          </p:cNvPicPr>
          <p:nvPr/>
        </p:nvPicPr>
        <p:blipFill>
          <a:blip r:embed="rId3"/>
          <a:stretch>
            <a:fillRect/>
          </a:stretch>
        </p:blipFill>
        <p:spPr>
          <a:xfrm>
            <a:off x="8887669" y="275483"/>
            <a:ext cx="3221138" cy="4294851"/>
          </a:xfrm>
          <a:prstGeom prst="rect">
            <a:avLst/>
          </a:prstGeom>
        </p:spPr>
      </p:pic>
      <p:pic>
        <p:nvPicPr>
          <p:cNvPr id="6" name="Image 5">
            <a:extLst>
              <a:ext uri="{FF2B5EF4-FFF2-40B4-BE49-F238E27FC236}">
                <a16:creationId xmlns:a16="http://schemas.microsoft.com/office/drawing/2014/main" id="{E8C7B85F-7F78-DF43-B97A-9B42A37BB0BC}"/>
              </a:ext>
            </a:extLst>
          </p:cNvPr>
          <p:cNvPicPr>
            <a:picLocks noChangeAspect="1"/>
          </p:cNvPicPr>
          <p:nvPr/>
        </p:nvPicPr>
        <p:blipFill>
          <a:blip r:embed="rId4"/>
          <a:stretch>
            <a:fillRect/>
          </a:stretch>
        </p:blipFill>
        <p:spPr>
          <a:xfrm>
            <a:off x="141083" y="960489"/>
            <a:ext cx="3659971" cy="2744978"/>
          </a:xfrm>
          <a:prstGeom prst="rect">
            <a:avLst/>
          </a:prstGeom>
        </p:spPr>
      </p:pic>
      <p:pic>
        <p:nvPicPr>
          <p:cNvPr id="8" name="Image 7">
            <a:extLst>
              <a:ext uri="{FF2B5EF4-FFF2-40B4-BE49-F238E27FC236}">
                <a16:creationId xmlns:a16="http://schemas.microsoft.com/office/drawing/2014/main" id="{0C3C4D86-16CF-C74E-9280-04D8DD4D21FA}"/>
              </a:ext>
            </a:extLst>
          </p:cNvPr>
          <p:cNvPicPr>
            <a:picLocks noChangeAspect="1"/>
          </p:cNvPicPr>
          <p:nvPr/>
        </p:nvPicPr>
        <p:blipFill>
          <a:blip r:embed="rId5"/>
          <a:stretch>
            <a:fillRect/>
          </a:stretch>
        </p:blipFill>
        <p:spPr>
          <a:xfrm>
            <a:off x="2736061" y="2599129"/>
            <a:ext cx="3120364" cy="4160485"/>
          </a:xfrm>
          <a:prstGeom prst="rect">
            <a:avLst/>
          </a:prstGeom>
        </p:spPr>
      </p:pic>
      <p:pic>
        <p:nvPicPr>
          <p:cNvPr id="9" name="Image 8">
            <a:extLst>
              <a:ext uri="{FF2B5EF4-FFF2-40B4-BE49-F238E27FC236}">
                <a16:creationId xmlns:a16="http://schemas.microsoft.com/office/drawing/2014/main" id="{EA2D8278-75C0-7B44-8E69-0CA7530F985E}"/>
              </a:ext>
            </a:extLst>
          </p:cNvPr>
          <p:cNvPicPr>
            <a:picLocks noChangeAspect="1"/>
          </p:cNvPicPr>
          <p:nvPr/>
        </p:nvPicPr>
        <p:blipFill>
          <a:blip r:embed="rId6"/>
          <a:stretch>
            <a:fillRect/>
          </a:stretch>
        </p:blipFill>
        <p:spPr>
          <a:xfrm>
            <a:off x="5960960" y="1198342"/>
            <a:ext cx="2717639" cy="3623519"/>
          </a:xfrm>
          <a:prstGeom prst="rect">
            <a:avLst/>
          </a:prstGeom>
        </p:spPr>
      </p:pic>
    </p:spTree>
    <p:extLst>
      <p:ext uri="{BB962C8B-B14F-4D97-AF65-F5344CB8AC3E}">
        <p14:creationId xmlns:p14="http://schemas.microsoft.com/office/powerpoint/2010/main" val="215490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16122" y="2856992"/>
            <a:ext cx="6158230" cy="1123315"/>
          </a:xfrm>
          <a:prstGeom prst="rect">
            <a:avLst/>
          </a:prstGeom>
        </p:spPr>
        <p:txBody>
          <a:bodyPr vert="horz" wrap="square" lIns="0" tIns="12700" rIns="0" bIns="0" numCol="1" rtlCol="0" anchor="ctr" anchorCtr="0" compatLnSpc="1">
            <a:prstTxWarp prst="textNoShape">
              <a:avLst/>
            </a:prstTxWarp>
            <a:spAutoFit/>
          </a:bodyPr>
          <a:lstStyle/>
          <a:p>
            <a:pPr marL="1470025" marR="5080" indent="-1457960">
              <a:spcBef>
                <a:spcPts val="100"/>
              </a:spcBef>
            </a:pPr>
            <a:r>
              <a:rPr sz="3600" dirty="0">
                <a:solidFill>
                  <a:srgbClr val="C65F09"/>
                </a:solidFill>
              </a:rPr>
              <a:t>QUELQUES</a:t>
            </a:r>
            <a:r>
              <a:rPr sz="3600" spc="-5" dirty="0">
                <a:solidFill>
                  <a:srgbClr val="C65F09"/>
                </a:solidFill>
              </a:rPr>
              <a:t> </a:t>
            </a:r>
            <a:r>
              <a:rPr sz="3600" dirty="0">
                <a:solidFill>
                  <a:srgbClr val="C65F09"/>
                </a:solidFill>
              </a:rPr>
              <a:t>CREAS</a:t>
            </a:r>
            <a:r>
              <a:rPr sz="3600" spc="-210" dirty="0">
                <a:solidFill>
                  <a:srgbClr val="C65F09"/>
                </a:solidFill>
              </a:rPr>
              <a:t> </a:t>
            </a:r>
            <a:r>
              <a:rPr sz="3600" dirty="0">
                <a:solidFill>
                  <a:srgbClr val="C65F09"/>
                </a:solidFill>
              </a:rPr>
              <a:t>A</a:t>
            </a:r>
            <a:r>
              <a:rPr sz="3600" spc="-270" dirty="0">
                <a:solidFill>
                  <a:srgbClr val="C65F09"/>
                </a:solidFill>
              </a:rPr>
              <a:t> </a:t>
            </a:r>
            <a:r>
              <a:rPr sz="3600" dirty="0">
                <a:solidFill>
                  <a:srgbClr val="C65F09"/>
                </a:solidFill>
              </a:rPr>
              <a:t>T</a:t>
            </a:r>
            <a:r>
              <a:rPr sz="3600" spc="10" dirty="0">
                <a:solidFill>
                  <a:srgbClr val="C65F09"/>
                </a:solidFill>
              </a:rPr>
              <a:t>R</a:t>
            </a:r>
            <a:r>
              <a:rPr sz="3600" spc="-265" dirty="0">
                <a:solidFill>
                  <a:srgbClr val="C65F09"/>
                </a:solidFill>
              </a:rPr>
              <a:t>A</a:t>
            </a:r>
            <a:r>
              <a:rPr sz="3600" dirty="0">
                <a:solidFill>
                  <a:srgbClr val="C65F09"/>
                </a:solidFill>
              </a:rPr>
              <a:t>V</a:t>
            </a:r>
            <a:r>
              <a:rPr sz="3600" spc="-15" dirty="0">
                <a:solidFill>
                  <a:srgbClr val="C65F09"/>
                </a:solidFill>
              </a:rPr>
              <a:t>E</a:t>
            </a:r>
            <a:r>
              <a:rPr sz="3600" dirty="0">
                <a:solidFill>
                  <a:srgbClr val="C65F09"/>
                </a:solidFill>
              </a:rPr>
              <a:t>RS  </a:t>
            </a:r>
            <a:r>
              <a:rPr sz="3600" spc="-5" dirty="0">
                <a:solidFill>
                  <a:srgbClr val="C65F09"/>
                </a:solidFill>
              </a:rPr>
              <a:t>NOTRE </a:t>
            </a:r>
            <a:r>
              <a:rPr sz="3600" dirty="0">
                <a:solidFill>
                  <a:srgbClr val="C65F09"/>
                </a:solidFill>
              </a:rPr>
              <a:t>RESEAU</a:t>
            </a:r>
            <a:endParaRPr sz="3600"/>
          </a:p>
        </p:txBody>
      </p:sp>
    </p:spTree>
    <p:extLst>
      <p:ext uri="{BB962C8B-B14F-4D97-AF65-F5344CB8AC3E}">
        <p14:creationId xmlns:p14="http://schemas.microsoft.com/office/powerpoint/2010/main" val="4264475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118616"/>
            <a:ext cx="9144000" cy="4620768"/>
          </a:xfrm>
          <a:prstGeom prst="rect">
            <a:avLst/>
          </a:prstGeom>
        </p:spPr>
      </p:pic>
    </p:spTree>
    <p:extLst>
      <p:ext uri="{BB962C8B-B14F-4D97-AF65-F5344CB8AC3E}">
        <p14:creationId xmlns:p14="http://schemas.microsoft.com/office/powerpoint/2010/main" val="4045004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118616"/>
            <a:ext cx="9144000" cy="4620768"/>
          </a:xfrm>
          <a:prstGeom prst="rect">
            <a:avLst/>
          </a:prstGeom>
        </p:spPr>
      </p:pic>
    </p:spTree>
    <p:extLst>
      <p:ext uri="{BB962C8B-B14F-4D97-AF65-F5344CB8AC3E}">
        <p14:creationId xmlns:p14="http://schemas.microsoft.com/office/powerpoint/2010/main" val="1410720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118616"/>
            <a:ext cx="9144000" cy="4620768"/>
          </a:xfrm>
          <a:prstGeom prst="rect">
            <a:avLst/>
          </a:prstGeom>
        </p:spPr>
      </p:pic>
    </p:spTree>
    <p:extLst>
      <p:ext uri="{BB962C8B-B14F-4D97-AF65-F5344CB8AC3E}">
        <p14:creationId xmlns:p14="http://schemas.microsoft.com/office/powerpoint/2010/main" val="2036904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511807"/>
            <a:ext cx="9144000" cy="3834384"/>
          </a:xfrm>
          <a:prstGeom prst="rect">
            <a:avLst/>
          </a:prstGeom>
        </p:spPr>
      </p:pic>
    </p:spTree>
    <p:extLst>
      <p:ext uri="{BB962C8B-B14F-4D97-AF65-F5344CB8AC3E}">
        <p14:creationId xmlns:p14="http://schemas.microsoft.com/office/powerpoint/2010/main" val="3370047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bwMode="auto">
          <a:xfrm>
            <a:off x="2011689" y="209224"/>
            <a:ext cx="8152731" cy="8171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defPPr>
              <a:defRPr lang="fr-FR"/>
            </a:defPPr>
            <a:lvl1pPr algn="ctr" fontAlgn="base">
              <a:spcBef>
                <a:spcPct val="0"/>
              </a:spcBef>
              <a:spcAft>
                <a:spcPct val="0"/>
              </a:spcAft>
              <a:defRPr sz="3600" b="1">
                <a:solidFill>
                  <a:srgbClr val="C00000"/>
                </a:solidFill>
                <a:latin typeface="Trebuchet MS"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gn="l"/>
            <a:r>
              <a:rPr lang="fr-FR" sz="3200" dirty="0"/>
              <a:t>NOTRE</a:t>
            </a:r>
            <a:r>
              <a:rPr lang="fr-FR" dirty="0"/>
              <a:t> </a:t>
            </a:r>
            <a:r>
              <a:rPr lang="fr-FR" sz="3200" dirty="0"/>
              <a:t>OFFRE</a:t>
            </a:r>
          </a:p>
        </p:txBody>
      </p:sp>
      <p:grpSp>
        <p:nvGrpSpPr>
          <p:cNvPr id="6" name="Groupe 5">
            <a:extLst>
              <a:ext uri="{FF2B5EF4-FFF2-40B4-BE49-F238E27FC236}">
                <a16:creationId xmlns:a16="http://schemas.microsoft.com/office/drawing/2014/main" id="{5B4C429A-40F8-2340-B87B-3FF6D510FE87}"/>
              </a:ext>
            </a:extLst>
          </p:cNvPr>
          <p:cNvGrpSpPr/>
          <p:nvPr/>
        </p:nvGrpSpPr>
        <p:grpSpPr>
          <a:xfrm>
            <a:off x="2361128" y="1455310"/>
            <a:ext cx="7394932" cy="4044741"/>
            <a:chOff x="2423592" y="980728"/>
            <a:chExt cx="7560840" cy="4439156"/>
          </a:xfrm>
        </p:grpSpPr>
        <p:graphicFrame>
          <p:nvGraphicFramePr>
            <p:cNvPr id="7" name="Diagramme 6">
              <a:extLst>
                <a:ext uri="{FF2B5EF4-FFF2-40B4-BE49-F238E27FC236}">
                  <a16:creationId xmlns:a16="http://schemas.microsoft.com/office/drawing/2014/main" id="{D15F8DF8-2873-FE4D-AF7B-6D48DBCE5F84}"/>
                </a:ext>
              </a:extLst>
            </p:cNvPr>
            <p:cNvGraphicFramePr/>
            <p:nvPr>
              <p:extLst/>
            </p:nvPr>
          </p:nvGraphicFramePr>
          <p:xfrm>
            <a:off x="2423592" y="980728"/>
            <a:ext cx="7560840"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1">
              <a:extLst>
                <a:ext uri="{FF2B5EF4-FFF2-40B4-BE49-F238E27FC236}">
                  <a16:creationId xmlns:a16="http://schemas.microsoft.com/office/drawing/2014/main" id="{A5305D7D-47CD-484A-9301-BA07D4CCDBD1}"/>
                </a:ext>
              </a:extLst>
            </p:cNvPr>
            <p:cNvSpPr txBox="1">
              <a:spLocks noChangeArrowheads="1"/>
            </p:cNvSpPr>
            <p:nvPr/>
          </p:nvSpPr>
          <p:spPr bwMode="auto">
            <a:xfrm>
              <a:off x="3000376" y="2060576"/>
              <a:ext cx="2303463" cy="91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pitchFamily="34" charset="0"/>
                <a:buChar char="»"/>
                <a:defRPr sz="2000">
                  <a:solidFill>
                    <a:schemeClr val="tx1"/>
                  </a:solidFill>
                  <a:latin typeface="Calibri" pitchFamily="34" charset="0"/>
                </a:defRPr>
              </a:lvl6pPr>
              <a:lvl7pPr eaLnBrk="0" fontAlgn="base" hangingPunct="0">
                <a:spcAft>
                  <a:spcPct val="0"/>
                </a:spcAft>
                <a:buFont typeface="Arial" pitchFamily="34" charset="0"/>
                <a:buChar char="»"/>
                <a:defRPr sz="2000">
                  <a:solidFill>
                    <a:schemeClr val="tx1"/>
                  </a:solidFill>
                  <a:latin typeface="Calibri" pitchFamily="34" charset="0"/>
                </a:defRPr>
              </a:lvl7pPr>
              <a:lvl8pPr eaLnBrk="0" fontAlgn="base" hangingPunct="0">
                <a:spcAft>
                  <a:spcPct val="0"/>
                </a:spcAft>
                <a:buFont typeface="Arial" pitchFamily="34" charset="0"/>
                <a:buChar char="»"/>
                <a:defRPr sz="2000">
                  <a:solidFill>
                    <a:schemeClr val="tx1"/>
                  </a:solidFill>
                  <a:latin typeface="Calibri" pitchFamily="34" charset="0"/>
                </a:defRPr>
              </a:lvl8pPr>
              <a:lvl9pPr eaLnBrk="0" fontAlgn="base" hangingPunct="0">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pPr>
              <a:r>
                <a:rPr lang="fr-FR" altLang="fr-FR" sz="1600" b="1" dirty="0">
                  <a:solidFill>
                    <a:prstClr val="black"/>
                  </a:solidFill>
                  <a:latin typeface="Trebuchet MS" panose="020B0703020202090204" pitchFamily="34" charset="0"/>
                  <a:cs typeface="Arial" pitchFamily="34" charset="0"/>
                </a:rPr>
                <a:t>Conception, Stratégies, Planning et Achat d’espace</a:t>
              </a:r>
            </a:p>
          </p:txBody>
        </p:sp>
        <p:sp>
          <p:nvSpPr>
            <p:cNvPr id="9" name="ZoneTexte 5">
              <a:extLst>
                <a:ext uri="{FF2B5EF4-FFF2-40B4-BE49-F238E27FC236}">
                  <a16:creationId xmlns:a16="http://schemas.microsoft.com/office/drawing/2014/main" id="{B26946F6-1A08-7D48-B2E5-FBAD7F9E8CB6}"/>
                </a:ext>
              </a:extLst>
            </p:cNvPr>
            <p:cNvSpPr txBox="1">
              <a:spLocks noChangeArrowheads="1"/>
            </p:cNvSpPr>
            <p:nvPr/>
          </p:nvSpPr>
          <p:spPr bwMode="auto">
            <a:xfrm>
              <a:off x="7248526" y="2060575"/>
              <a:ext cx="2303463" cy="64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pitchFamily="34" charset="0"/>
                <a:buChar char="»"/>
                <a:defRPr sz="2000">
                  <a:solidFill>
                    <a:schemeClr val="tx1"/>
                  </a:solidFill>
                  <a:latin typeface="Calibri" pitchFamily="34" charset="0"/>
                </a:defRPr>
              </a:lvl6pPr>
              <a:lvl7pPr eaLnBrk="0" fontAlgn="base" hangingPunct="0">
                <a:spcAft>
                  <a:spcPct val="0"/>
                </a:spcAft>
                <a:buFont typeface="Arial" pitchFamily="34" charset="0"/>
                <a:buChar char="»"/>
                <a:defRPr sz="2000">
                  <a:solidFill>
                    <a:schemeClr val="tx1"/>
                  </a:solidFill>
                  <a:latin typeface="Calibri" pitchFamily="34" charset="0"/>
                </a:defRPr>
              </a:lvl7pPr>
              <a:lvl8pPr eaLnBrk="0" fontAlgn="base" hangingPunct="0">
                <a:spcAft>
                  <a:spcPct val="0"/>
                </a:spcAft>
                <a:buFont typeface="Arial" pitchFamily="34" charset="0"/>
                <a:buChar char="»"/>
                <a:defRPr sz="2000">
                  <a:solidFill>
                    <a:schemeClr val="tx1"/>
                  </a:solidFill>
                  <a:latin typeface="Calibri" pitchFamily="34" charset="0"/>
                </a:defRPr>
              </a:lvl8pPr>
              <a:lvl9pPr eaLnBrk="0" fontAlgn="base" hangingPunct="0">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pPr>
              <a:r>
                <a:rPr lang="fr-FR" altLang="fr-FR" sz="1600" b="1" dirty="0">
                  <a:solidFill>
                    <a:prstClr val="black"/>
                  </a:solidFill>
                  <a:latin typeface="Trebuchet MS" panose="020B0703020202090204" pitchFamily="34" charset="0"/>
                  <a:cs typeface="Arial" pitchFamily="34" charset="0"/>
                </a:rPr>
                <a:t>Suivi de campagnes, veille concurrentielle</a:t>
              </a:r>
            </a:p>
          </p:txBody>
        </p:sp>
        <p:sp>
          <p:nvSpPr>
            <p:cNvPr id="10" name="ZoneTexte 6">
              <a:extLst>
                <a:ext uri="{FF2B5EF4-FFF2-40B4-BE49-F238E27FC236}">
                  <a16:creationId xmlns:a16="http://schemas.microsoft.com/office/drawing/2014/main" id="{2481794A-A728-D942-B568-EE354544E284}"/>
                </a:ext>
              </a:extLst>
            </p:cNvPr>
            <p:cNvSpPr txBox="1">
              <a:spLocks noChangeArrowheads="1"/>
            </p:cNvSpPr>
            <p:nvPr/>
          </p:nvSpPr>
          <p:spPr bwMode="auto">
            <a:xfrm>
              <a:off x="3000375" y="4365626"/>
              <a:ext cx="2808288" cy="91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pitchFamily="34" charset="0"/>
                <a:buChar char="»"/>
                <a:defRPr sz="2000">
                  <a:solidFill>
                    <a:schemeClr val="tx1"/>
                  </a:solidFill>
                  <a:latin typeface="Calibri" pitchFamily="34" charset="0"/>
                </a:defRPr>
              </a:lvl6pPr>
              <a:lvl7pPr eaLnBrk="0" fontAlgn="base" hangingPunct="0">
                <a:spcAft>
                  <a:spcPct val="0"/>
                </a:spcAft>
                <a:buFont typeface="Arial" pitchFamily="34" charset="0"/>
                <a:buChar char="»"/>
                <a:defRPr sz="2000">
                  <a:solidFill>
                    <a:schemeClr val="tx1"/>
                  </a:solidFill>
                  <a:latin typeface="Calibri" pitchFamily="34" charset="0"/>
                </a:defRPr>
              </a:lvl7pPr>
              <a:lvl8pPr eaLnBrk="0" fontAlgn="base" hangingPunct="0">
                <a:spcAft>
                  <a:spcPct val="0"/>
                </a:spcAft>
                <a:buFont typeface="Arial" pitchFamily="34" charset="0"/>
                <a:buChar char="»"/>
                <a:defRPr sz="2000">
                  <a:solidFill>
                    <a:schemeClr val="tx1"/>
                  </a:solidFill>
                  <a:latin typeface="Calibri" pitchFamily="34" charset="0"/>
                </a:defRPr>
              </a:lvl8pPr>
              <a:lvl9pPr eaLnBrk="0" fontAlgn="base" hangingPunct="0">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pPr>
              <a:r>
                <a:rPr lang="fr-FR" altLang="fr-FR" sz="1600" b="1" dirty="0">
                  <a:solidFill>
                    <a:prstClr val="black"/>
                  </a:solidFill>
                  <a:latin typeface="Trebuchet MS" panose="020B0703020202090204" pitchFamily="34" charset="0"/>
                  <a:cs typeface="Arial" pitchFamily="34" charset="0"/>
                </a:rPr>
                <a:t>Elaboration de Concepts Activation de marques et événementiel</a:t>
              </a:r>
            </a:p>
          </p:txBody>
        </p:sp>
        <p:sp>
          <p:nvSpPr>
            <p:cNvPr id="11" name="ZoneTexte 7">
              <a:extLst>
                <a:ext uri="{FF2B5EF4-FFF2-40B4-BE49-F238E27FC236}">
                  <a16:creationId xmlns:a16="http://schemas.microsoft.com/office/drawing/2014/main" id="{5C23CF75-1BD6-9A4E-8411-9EE97E9FC67A}"/>
                </a:ext>
              </a:extLst>
            </p:cNvPr>
            <p:cNvSpPr txBox="1">
              <a:spLocks noChangeArrowheads="1"/>
            </p:cNvSpPr>
            <p:nvPr/>
          </p:nvSpPr>
          <p:spPr bwMode="auto">
            <a:xfrm>
              <a:off x="6069657" y="4507854"/>
              <a:ext cx="3914775" cy="91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pitchFamily="34" charset="0"/>
                <a:buChar char="»"/>
                <a:defRPr sz="2000">
                  <a:solidFill>
                    <a:schemeClr val="tx1"/>
                  </a:solidFill>
                  <a:latin typeface="Calibri" pitchFamily="34" charset="0"/>
                </a:defRPr>
              </a:lvl6pPr>
              <a:lvl7pPr eaLnBrk="0" fontAlgn="base" hangingPunct="0">
                <a:spcAft>
                  <a:spcPct val="0"/>
                </a:spcAft>
                <a:buFont typeface="Arial" pitchFamily="34" charset="0"/>
                <a:buChar char="»"/>
                <a:defRPr sz="2000">
                  <a:solidFill>
                    <a:schemeClr val="tx1"/>
                  </a:solidFill>
                  <a:latin typeface="Calibri" pitchFamily="34" charset="0"/>
                </a:defRPr>
              </a:lvl7pPr>
              <a:lvl8pPr eaLnBrk="0" fontAlgn="base" hangingPunct="0">
                <a:spcAft>
                  <a:spcPct val="0"/>
                </a:spcAft>
                <a:buFont typeface="Arial" pitchFamily="34" charset="0"/>
                <a:buChar char="»"/>
                <a:defRPr sz="2000">
                  <a:solidFill>
                    <a:schemeClr val="tx1"/>
                  </a:solidFill>
                  <a:latin typeface="Calibri" pitchFamily="34" charset="0"/>
                </a:defRPr>
              </a:lvl8pPr>
              <a:lvl9pPr eaLnBrk="0" fontAlgn="base" hangingPunct="0">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pPr>
              <a:r>
                <a:rPr lang="fr-FR" altLang="fr-FR" sz="1600" b="1" dirty="0">
                  <a:solidFill>
                    <a:prstClr val="black"/>
                  </a:solidFill>
                  <a:latin typeface="Trebuchet MS" panose="020B0703020202090204" pitchFamily="34" charset="0"/>
                  <a:cs typeface="Arial" pitchFamily="34" charset="0"/>
                </a:rPr>
                <a:t>Création et Gestion de club presse, organisation </a:t>
              </a:r>
              <a:r>
                <a:rPr lang="fr-FR" altLang="fr-FR" sz="1600" b="1" dirty="0" err="1">
                  <a:solidFill>
                    <a:prstClr val="black"/>
                  </a:solidFill>
                  <a:latin typeface="Trebuchet MS" panose="020B0703020202090204" pitchFamily="34" charset="0"/>
                  <a:cs typeface="Arial" pitchFamily="34" charset="0"/>
                </a:rPr>
                <a:t>Conf</a:t>
              </a:r>
              <a:r>
                <a:rPr lang="fr-FR" altLang="fr-FR" sz="1600" b="1" dirty="0">
                  <a:solidFill>
                    <a:prstClr val="black"/>
                  </a:solidFill>
                  <a:latin typeface="Trebuchet MS" panose="020B0703020202090204" pitchFamily="34" charset="0"/>
                  <a:cs typeface="Arial" pitchFamily="34" charset="0"/>
                </a:rPr>
                <a:t> Presse, dossier presse</a:t>
              </a:r>
            </a:p>
          </p:txBody>
        </p:sp>
        <p:sp>
          <p:nvSpPr>
            <p:cNvPr id="12" name="ZoneTexte 3">
              <a:extLst>
                <a:ext uri="{FF2B5EF4-FFF2-40B4-BE49-F238E27FC236}">
                  <a16:creationId xmlns:a16="http://schemas.microsoft.com/office/drawing/2014/main" id="{01F0BDE9-65BA-104B-87F5-DE469F096B55}"/>
                </a:ext>
              </a:extLst>
            </p:cNvPr>
            <p:cNvSpPr txBox="1">
              <a:spLocks noChangeArrowheads="1"/>
            </p:cNvSpPr>
            <p:nvPr/>
          </p:nvSpPr>
          <p:spPr bwMode="auto">
            <a:xfrm>
              <a:off x="3792538" y="3629025"/>
              <a:ext cx="1871662" cy="57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pitchFamily="34" charset="0"/>
                <a:buChar char="»"/>
                <a:defRPr sz="2000">
                  <a:solidFill>
                    <a:schemeClr val="tx1"/>
                  </a:solidFill>
                  <a:latin typeface="Calibri" pitchFamily="34" charset="0"/>
                </a:defRPr>
              </a:lvl6pPr>
              <a:lvl7pPr eaLnBrk="0" fontAlgn="base" hangingPunct="0">
                <a:spcAft>
                  <a:spcPct val="0"/>
                </a:spcAft>
                <a:buFont typeface="Arial" pitchFamily="34" charset="0"/>
                <a:buChar char="»"/>
                <a:defRPr sz="2000">
                  <a:solidFill>
                    <a:schemeClr val="tx1"/>
                  </a:solidFill>
                  <a:latin typeface="Calibri" pitchFamily="34" charset="0"/>
                </a:defRPr>
              </a:lvl7pPr>
              <a:lvl8pPr eaLnBrk="0" fontAlgn="base" hangingPunct="0">
                <a:spcAft>
                  <a:spcPct val="0"/>
                </a:spcAft>
                <a:buFont typeface="Arial" pitchFamily="34" charset="0"/>
                <a:buChar char="»"/>
                <a:defRPr sz="2000">
                  <a:solidFill>
                    <a:schemeClr val="tx1"/>
                  </a:solidFill>
                  <a:latin typeface="Calibri" pitchFamily="34" charset="0"/>
                </a:defRPr>
              </a:lvl8pPr>
              <a:lvl9pPr eaLnBrk="0" fontAlgn="base" hangingPunct="0">
                <a:spcAft>
                  <a:spcPct val="0"/>
                </a:spcAft>
                <a:buFont typeface="Arial" pitchFamily="34" charset="0"/>
                <a:buChar char="»"/>
                <a:defRPr sz="2000">
                  <a:solidFill>
                    <a:schemeClr val="tx1"/>
                  </a:solidFill>
                  <a:latin typeface="Calibri" pitchFamily="34" charset="0"/>
                </a:defRPr>
              </a:lvl9pPr>
            </a:lstStyle>
            <a:p>
              <a:pPr eaLnBrk="0" fontAlgn="base" hangingPunct="0">
                <a:spcBef>
                  <a:spcPct val="0"/>
                </a:spcBef>
                <a:spcAft>
                  <a:spcPct val="0"/>
                </a:spcAft>
              </a:pPr>
              <a:r>
                <a:rPr lang="fr-FR" altLang="fr-FR" sz="2800">
                  <a:solidFill>
                    <a:prstClr val="white"/>
                  </a:solidFill>
                  <a:latin typeface="Trebuchet MS" panose="020B0703020202090204" pitchFamily="34" charset="0"/>
                  <a:cs typeface="Arial" pitchFamily="34" charset="0"/>
                </a:rPr>
                <a:t>BTL</a:t>
              </a:r>
            </a:p>
          </p:txBody>
        </p:sp>
        <p:sp>
          <p:nvSpPr>
            <p:cNvPr id="13" name="ZoneTexte 9">
              <a:extLst>
                <a:ext uri="{FF2B5EF4-FFF2-40B4-BE49-F238E27FC236}">
                  <a16:creationId xmlns:a16="http://schemas.microsoft.com/office/drawing/2014/main" id="{D5D18BF2-1C88-B145-968E-B27F66345A63}"/>
                </a:ext>
              </a:extLst>
            </p:cNvPr>
            <p:cNvSpPr txBox="1">
              <a:spLocks noChangeArrowheads="1"/>
            </p:cNvSpPr>
            <p:nvPr/>
          </p:nvSpPr>
          <p:spPr bwMode="auto">
            <a:xfrm>
              <a:off x="6635750" y="3568201"/>
              <a:ext cx="3240088" cy="104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pitchFamily="34" charset="0"/>
                <a:buChar char="»"/>
                <a:defRPr sz="2000">
                  <a:solidFill>
                    <a:schemeClr val="tx1"/>
                  </a:solidFill>
                  <a:latin typeface="Calibri" pitchFamily="34" charset="0"/>
                </a:defRPr>
              </a:lvl6pPr>
              <a:lvl7pPr eaLnBrk="0" fontAlgn="base" hangingPunct="0">
                <a:spcAft>
                  <a:spcPct val="0"/>
                </a:spcAft>
                <a:buFont typeface="Arial" pitchFamily="34" charset="0"/>
                <a:buChar char="»"/>
                <a:defRPr sz="2000">
                  <a:solidFill>
                    <a:schemeClr val="tx1"/>
                  </a:solidFill>
                  <a:latin typeface="Calibri" pitchFamily="34" charset="0"/>
                </a:defRPr>
              </a:lvl7pPr>
              <a:lvl8pPr eaLnBrk="0" fontAlgn="base" hangingPunct="0">
                <a:spcAft>
                  <a:spcPct val="0"/>
                </a:spcAft>
                <a:buFont typeface="Arial" pitchFamily="34" charset="0"/>
                <a:buChar char="»"/>
                <a:defRPr sz="2000">
                  <a:solidFill>
                    <a:schemeClr val="tx1"/>
                  </a:solidFill>
                  <a:latin typeface="Calibri" pitchFamily="34" charset="0"/>
                </a:defRPr>
              </a:lvl8pPr>
              <a:lvl9pPr eaLnBrk="0" fontAlgn="base" hangingPunct="0">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pPr>
              <a:r>
                <a:rPr lang="fr-FR" altLang="fr-FR" sz="2800" dirty="0">
                  <a:solidFill>
                    <a:prstClr val="white"/>
                  </a:solidFill>
                  <a:latin typeface="Trebuchet MS" panose="020B0703020202090204" pitchFamily="34" charset="0"/>
                  <a:cs typeface="Arial" pitchFamily="34" charset="0"/>
                </a:rPr>
                <a:t>Gestion Relation Presse</a:t>
              </a:r>
            </a:p>
          </p:txBody>
        </p:sp>
      </p:grpSp>
    </p:spTree>
    <p:extLst>
      <p:ext uri="{BB962C8B-B14F-4D97-AF65-F5344CB8AC3E}">
        <p14:creationId xmlns:p14="http://schemas.microsoft.com/office/powerpoint/2010/main" val="1814385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365759"/>
            <a:ext cx="9144000" cy="6126480"/>
          </a:xfrm>
          <a:prstGeom prst="rect">
            <a:avLst/>
          </a:prstGeom>
        </p:spPr>
      </p:pic>
    </p:spTree>
    <p:extLst>
      <p:ext uri="{BB962C8B-B14F-4D97-AF65-F5344CB8AC3E}">
        <p14:creationId xmlns:p14="http://schemas.microsoft.com/office/powerpoint/2010/main" val="3798524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17976" y="1"/>
            <a:ext cx="4956048" cy="6857999"/>
          </a:xfrm>
          <a:prstGeom prst="rect">
            <a:avLst/>
          </a:prstGeom>
        </p:spPr>
      </p:pic>
    </p:spTree>
    <p:extLst>
      <p:ext uri="{BB962C8B-B14F-4D97-AF65-F5344CB8AC3E}">
        <p14:creationId xmlns:p14="http://schemas.microsoft.com/office/powerpoint/2010/main" val="2997745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69793" y="0"/>
            <a:ext cx="4852415" cy="6857998"/>
          </a:xfrm>
          <a:prstGeom prst="rect">
            <a:avLst/>
          </a:prstGeom>
        </p:spPr>
      </p:pic>
    </p:spTree>
    <p:extLst>
      <p:ext uri="{BB962C8B-B14F-4D97-AF65-F5344CB8AC3E}">
        <p14:creationId xmlns:p14="http://schemas.microsoft.com/office/powerpoint/2010/main" val="753132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1688592"/>
            <a:ext cx="9144000" cy="3816096"/>
          </a:xfrm>
          <a:prstGeom prst="rect">
            <a:avLst/>
          </a:prstGeom>
        </p:spPr>
      </p:pic>
    </p:spTree>
    <p:extLst>
      <p:ext uri="{BB962C8B-B14F-4D97-AF65-F5344CB8AC3E}">
        <p14:creationId xmlns:p14="http://schemas.microsoft.com/office/powerpoint/2010/main" val="3053474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10000" y="0"/>
            <a:ext cx="4572000" cy="6857998"/>
          </a:xfrm>
          <a:prstGeom prst="rect">
            <a:avLst/>
          </a:prstGeom>
        </p:spPr>
      </p:pic>
    </p:spTree>
    <p:extLst>
      <p:ext uri="{BB962C8B-B14F-4D97-AF65-F5344CB8AC3E}">
        <p14:creationId xmlns:p14="http://schemas.microsoft.com/office/powerpoint/2010/main" val="38867372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00855" y="1"/>
            <a:ext cx="4590288" cy="6857997"/>
          </a:xfrm>
          <a:prstGeom prst="rect">
            <a:avLst/>
          </a:prstGeom>
        </p:spPr>
      </p:pic>
    </p:spTree>
    <p:extLst>
      <p:ext uri="{BB962C8B-B14F-4D97-AF65-F5344CB8AC3E}">
        <p14:creationId xmlns:p14="http://schemas.microsoft.com/office/powerpoint/2010/main" val="1587758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23489" y="0"/>
            <a:ext cx="5145023" cy="6857998"/>
          </a:xfrm>
          <a:prstGeom prst="rect">
            <a:avLst/>
          </a:prstGeom>
        </p:spPr>
      </p:pic>
    </p:spTree>
    <p:extLst>
      <p:ext uri="{BB962C8B-B14F-4D97-AF65-F5344CB8AC3E}">
        <p14:creationId xmlns:p14="http://schemas.microsoft.com/office/powerpoint/2010/main" val="3965840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34383" y="0"/>
            <a:ext cx="4523232" cy="6857998"/>
          </a:xfrm>
          <a:prstGeom prst="rect">
            <a:avLst/>
          </a:prstGeom>
        </p:spPr>
      </p:pic>
    </p:spTree>
    <p:extLst>
      <p:ext uri="{BB962C8B-B14F-4D97-AF65-F5344CB8AC3E}">
        <p14:creationId xmlns:p14="http://schemas.microsoft.com/office/powerpoint/2010/main" val="2796737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11295" y="0"/>
            <a:ext cx="5169408" cy="6857998"/>
          </a:xfrm>
          <a:prstGeom prst="rect">
            <a:avLst/>
          </a:prstGeom>
        </p:spPr>
      </p:pic>
    </p:spTree>
    <p:extLst>
      <p:ext uri="{BB962C8B-B14F-4D97-AF65-F5344CB8AC3E}">
        <p14:creationId xmlns:p14="http://schemas.microsoft.com/office/powerpoint/2010/main" val="2832879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10000" y="0"/>
            <a:ext cx="4572000" cy="6857998"/>
          </a:xfrm>
          <a:prstGeom prst="rect">
            <a:avLst/>
          </a:prstGeom>
        </p:spPr>
      </p:pic>
    </p:spTree>
    <p:extLst>
      <p:ext uri="{BB962C8B-B14F-4D97-AF65-F5344CB8AC3E}">
        <p14:creationId xmlns:p14="http://schemas.microsoft.com/office/powerpoint/2010/main" val="53993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val 80"/>
          <p:cNvSpPr/>
          <p:nvPr/>
        </p:nvSpPr>
        <p:spPr>
          <a:xfrm>
            <a:off x="0" y="1493134"/>
            <a:ext cx="3472405" cy="3266495"/>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lnSpc>
                <a:spcPct val="130000"/>
              </a:lnSpc>
              <a:defRPr/>
            </a:pPr>
            <a:r>
              <a:rPr lang="fr-FR" sz="2600" b="1" dirty="0">
                <a:solidFill>
                  <a:srgbClr val="C75F09"/>
                </a:solidFill>
                <a:latin typeface="Trebuchet MS" pitchFamily="34" charset="0"/>
                <a:ea typeface="Ebrima" pitchFamily="2" charset="0"/>
                <a:cs typeface="Ebrima" pitchFamily="2" charset="0"/>
              </a:rPr>
              <a:t>Stratégie, planning et Achat d’Espace</a:t>
            </a:r>
          </a:p>
        </p:txBody>
      </p:sp>
      <p:pic>
        <p:nvPicPr>
          <p:cNvPr id="2" name="Image 1">
            <a:extLst>
              <a:ext uri="{FF2B5EF4-FFF2-40B4-BE49-F238E27FC236}">
                <a16:creationId xmlns:a16="http://schemas.microsoft.com/office/drawing/2014/main" id="{045B245E-B947-CA45-893C-2B2B999235AB}"/>
              </a:ext>
            </a:extLst>
          </p:cNvPr>
          <p:cNvPicPr>
            <a:picLocks noChangeAspect="1"/>
          </p:cNvPicPr>
          <p:nvPr/>
        </p:nvPicPr>
        <p:blipFill>
          <a:blip r:embed="rId2"/>
          <a:stretch>
            <a:fillRect/>
          </a:stretch>
        </p:blipFill>
        <p:spPr>
          <a:xfrm>
            <a:off x="2967943" y="-16640"/>
            <a:ext cx="9197053" cy="6874640"/>
          </a:xfrm>
          <a:prstGeom prst="rect">
            <a:avLst/>
          </a:prstGeom>
        </p:spPr>
      </p:pic>
    </p:spTree>
    <p:extLst>
      <p:ext uri="{BB962C8B-B14F-4D97-AF65-F5344CB8AC3E}">
        <p14:creationId xmlns:p14="http://schemas.microsoft.com/office/powerpoint/2010/main" val="2552919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362711"/>
            <a:ext cx="9144000" cy="6132576"/>
          </a:xfrm>
          <a:prstGeom prst="rect">
            <a:avLst/>
          </a:prstGeom>
        </p:spPr>
      </p:pic>
    </p:spTree>
    <p:extLst>
      <p:ext uri="{BB962C8B-B14F-4D97-AF65-F5344CB8AC3E}">
        <p14:creationId xmlns:p14="http://schemas.microsoft.com/office/powerpoint/2010/main" val="1125647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17393" y="0"/>
            <a:ext cx="5157215" cy="6857998"/>
          </a:xfrm>
          <a:prstGeom prst="rect">
            <a:avLst/>
          </a:prstGeom>
        </p:spPr>
      </p:pic>
    </p:spTree>
    <p:extLst>
      <p:ext uri="{BB962C8B-B14F-4D97-AF65-F5344CB8AC3E}">
        <p14:creationId xmlns:p14="http://schemas.microsoft.com/office/powerpoint/2010/main" val="910198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82239" y="926591"/>
            <a:ext cx="7114032" cy="5334000"/>
          </a:xfrm>
          <a:prstGeom prst="rect">
            <a:avLst/>
          </a:prstGeom>
        </p:spPr>
      </p:pic>
    </p:spTree>
    <p:extLst>
      <p:ext uri="{BB962C8B-B14F-4D97-AF65-F5344CB8AC3E}">
        <p14:creationId xmlns:p14="http://schemas.microsoft.com/office/powerpoint/2010/main" val="2499713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4" descr="http://files.cameroonwebnews.com/uploads/2011/06/s-ECOBANK-LOGO_large.png"/>
          <p:cNvSpPr>
            <a:spLocks noChangeAspect="1" noChangeArrowheads="1"/>
          </p:cNvSpPr>
          <p:nvPr/>
        </p:nvSpPr>
        <p:spPr bwMode="auto">
          <a:xfrm>
            <a:off x="1679575" y="-822325"/>
            <a:ext cx="3257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4" name="AutoShape 2"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5" name="AutoShape 4"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20" name="Titre 1"/>
          <p:cNvSpPr txBox="1">
            <a:spLocks/>
          </p:cNvSpPr>
          <p:nvPr/>
        </p:nvSpPr>
        <p:spPr>
          <a:xfrm>
            <a:off x="1561514" y="2628417"/>
            <a:ext cx="9749321" cy="1634094"/>
          </a:xfrm>
          <a:prstGeom prst="rect">
            <a:avLst/>
          </a:prstGeom>
          <a:effectLst>
            <a:softEdge rad="12700"/>
          </a:effectLst>
        </p:spPr>
        <p:txBody>
          <a:bodyPr vert="horz" lIns="91440" tIns="45720" rIns="91440" bIns="45720" rtlCol="0" anchor="ctr">
            <a:noAutofit/>
          </a:bodyPr>
          <a:lstStyle>
            <a:lvl1pPr algn="ctr">
              <a:spcBef>
                <a:spcPct val="0"/>
              </a:spcBef>
              <a:buNone/>
              <a:defRPr sz="3200" b="1">
                <a:solidFill>
                  <a:srgbClr val="C00000"/>
                </a:solidFill>
                <a:latin typeface="Trebuchet MS" pitchFamily="34" charset="0"/>
                <a:ea typeface="+mj-ea"/>
                <a:cs typeface="Arial" pitchFamily="34" charset="0"/>
              </a:defRPr>
            </a:lvl1pPr>
          </a:lstStyle>
          <a:p>
            <a:r>
              <a:rPr lang="fr-FR" sz="4800" dirty="0"/>
              <a:t>QUELQUES PERSONNES A CONSULTER</a:t>
            </a:r>
          </a:p>
        </p:txBody>
      </p:sp>
    </p:spTree>
    <p:extLst>
      <p:ext uri="{BB962C8B-B14F-4D97-AF65-F5344CB8AC3E}">
        <p14:creationId xmlns:p14="http://schemas.microsoft.com/office/powerpoint/2010/main" val="24008807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4" descr="http://files.cameroonwebnews.com/uploads/2011/06/s-ECOBANK-LOGO_large.png"/>
          <p:cNvSpPr>
            <a:spLocks noChangeAspect="1" noChangeArrowheads="1"/>
          </p:cNvSpPr>
          <p:nvPr/>
        </p:nvSpPr>
        <p:spPr bwMode="auto">
          <a:xfrm>
            <a:off x="1679575" y="-822325"/>
            <a:ext cx="3257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4" name="AutoShape 2"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5" name="AutoShape 4"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20" name="Titre 1"/>
          <p:cNvSpPr txBox="1">
            <a:spLocks/>
          </p:cNvSpPr>
          <p:nvPr/>
        </p:nvSpPr>
        <p:spPr>
          <a:xfrm>
            <a:off x="1060945" y="374333"/>
            <a:ext cx="9174060" cy="603567"/>
          </a:xfrm>
          <a:prstGeom prst="rect">
            <a:avLst/>
          </a:prstGeom>
        </p:spPr>
        <p:txBody>
          <a:bodyPr vert="horz" lIns="91440" tIns="45720" rIns="91440" bIns="45720" rtlCol="0" anchor="ctr">
            <a:noAutofit/>
          </a:bodyPr>
          <a:lstStyle>
            <a:lvl1pPr algn="ctr">
              <a:spcBef>
                <a:spcPct val="0"/>
              </a:spcBef>
              <a:buNone/>
              <a:defRPr sz="3200" b="1">
                <a:solidFill>
                  <a:srgbClr val="C00000"/>
                </a:solidFill>
                <a:latin typeface="Trebuchet MS" pitchFamily="34" charset="0"/>
                <a:ea typeface="+mj-ea"/>
                <a:cs typeface="Arial" pitchFamily="34" charset="0"/>
              </a:defRPr>
            </a:lvl1pPr>
          </a:lstStyle>
          <a:p>
            <a:pPr algn="l"/>
            <a:r>
              <a:rPr lang="fr-FR" dirty="0"/>
              <a:t>QUELQUES PERSONNES TEMOINS</a:t>
            </a:r>
          </a:p>
        </p:txBody>
      </p:sp>
      <p:graphicFrame>
        <p:nvGraphicFramePr>
          <p:cNvPr id="13" name="Tableau 12">
            <a:extLst>
              <a:ext uri="{FF2B5EF4-FFF2-40B4-BE49-F238E27FC236}">
                <a16:creationId xmlns:a16="http://schemas.microsoft.com/office/drawing/2014/main" id="{DBE32C7D-455D-F94C-AA27-109754042B77}"/>
              </a:ext>
            </a:extLst>
          </p:cNvPr>
          <p:cNvGraphicFramePr>
            <a:graphicFrameLocks noGrp="1"/>
          </p:cNvGraphicFramePr>
          <p:nvPr>
            <p:extLst>
              <p:ext uri="{D42A27DB-BD31-4B8C-83A1-F6EECF244321}">
                <p14:modId xmlns:p14="http://schemas.microsoft.com/office/powerpoint/2010/main" val="1097862591"/>
              </p:ext>
            </p:extLst>
          </p:nvPr>
        </p:nvGraphicFramePr>
        <p:xfrm>
          <a:off x="1060945" y="1540785"/>
          <a:ext cx="10207275" cy="3888432"/>
        </p:xfrm>
        <a:graphic>
          <a:graphicData uri="http://schemas.openxmlformats.org/drawingml/2006/table">
            <a:tbl>
              <a:tblPr firstRow="1" bandRow="1">
                <a:tableStyleId>{5C22544A-7EE6-4342-B048-85BDC9FD1C3A}</a:tableStyleId>
              </a:tblPr>
              <a:tblGrid>
                <a:gridCol w="2041455">
                  <a:extLst>
                    <a:ext uri="{9D8B030D-6E8A-4147-A177-3AD203B41FA5}">
                      <a16:colId xmlns:a16="http://schemas.microsoft.com/office/drawing/2014/main" val="20000"/>
                    </a:ext>
                  </a:extLst>
                </a:gridCol>
                <a:gridCol w="2041455">
                  <a:extLst>
                    <a:ext uri="{9D8B030D-6E8A-4147-A177-3AD203B41FA5}">
                      <a16:colId xmlns:a16="http://schemas.microsoft.com/office/drawing/2014/main" val="20001"/>
                    </a:ext>
                  </a:extLst>
                </a:gridCol>
                <a:gridCol w="2041455">
                  <a:extLst>
                    <a:ext uri="{9D8B030D-6E8A-4147-A177-3AD203B41FA5}">
                      <a16:colId xmlns:a16="http://schemas.microsoft.com/office/drawing/2014/main" val="20002"/>
                    </a:ext>
                  </a:extLst>
                </a:gridCol>
                <a:gridCol w="2041455">
                  <a:extLst>
                    <a:ext uri="{9D8B030D-6E8A-4147-A177-3AD203B41FA5}">
                      <a16:colId xmlns:a16="http://schemas.microsoft.com/office/drawing/2014/main" val="20003"/>
                    </a:ext>
                  </a:extLst>
                </a:gridCol>
                <a:gridCol w="2041455">
                  <a:extLst>
                    <a:ext uri="{9D8B030D-6E8A-4147-A177-3AD203B41FA5}">
                      <a16:colId xmlns:a16="http://schemas.microsoft.com/office/drawing/2014/main" val="20004"/>
                    </a:ext>
                  </a:extLst>
                </a:gridCol>
              </a:tblGrid>
              <a:tr h="648072">
                <a:tc>
                  <a:txBody>
                    <a:bodyPr/>
                    <a:lstStyle/>
                    <a:p>
                      <a:pPr algn="l" rtl="0" fontAlgn="ctr"/>
                      <a:r>
                        <a:rPr lang="fr-FR" sz="2000" u="none" strike="noStrike" dirty="0">
                          <a:effectLst/>
                        </a:rPr>
                        <a:t>Marque</a:t>
                      </a:r>
                      <a:endParaRPr lang="fr-FR" sz="2000" b="1" i="0" u="none" strike="noStrike" dirty="0">
                        <a:solidFill>
                          <a:srgbClr val="FFFFFF"/>
                        </a:solidFill>
                        <a:effectLst/>
                        <a:latin typeface="Calibri" panose="020F0502020204030204" pitchFamily="34" charset="0"/>
                      </a:endParaRPr>
                    </a:p>
                  </a:txBody>
                  <a:tcPr marL="7764" marR="7764" marT="7764" marB="0" anchor="ctr"/>
                </a:tc>
                <a:tc>
                  <a:txBody>
                    <a:bodyPr/>
                    <a:lstStyle/>
                    <a:p>
                      <a:pPr algn="l" rtl="0" fontAlgn="ctr"/>
                      <a:r>
                        <a:rPr lang="fr-FR" sz="2000" u="none" strike="noStrike" dirty="0">
                          <a:effectLst/>
                        </a:rPr>
                        <a:t>Responsable</a:t>
                      </a:r>
                      <a:endParaRPr lang="fr-FR" sz="2000" b="1" i="0" u="none" strike="noStrike" dirty="0">
                        <a:solidFill>
                          <a:srgbClr val="FFFFFF"/>
                        </a:solidFill>
                        <a:effectLst/>
                        <a:latin typeface="Calibri" panose="020F0502020204030204" pitchFamily="34" charset="0"/>
                      </a:endParaRPr>
                    </a:p>
                  </a:txBody>
                  <a:tcPr marL="7764" marR="7764" marT="7764" marB="0" anchor="ctr"/>
                </a:tc>
                <a:tc>
                  <a:txBody>
                    <a:bodyPr/>
                    <a:lstStyle/>
                    <a:p>
                      <a:pPr algn="l" rtl="0" fontAlgn="ctr"/>
                      <a:r>
                        <a:rPr lang="fr-FR" sz="2000" u="none" strike="noStrike" dirty="0">
                          <a:effectLst/>
                        </a:rPr>
                        <a:t>Fonction</a:t>
                      </a:r>
                      <a:endParaRPr lang="fr-FR" sz="2000" b="1" i="0" u="none" strike="noStrike" dirty="0">
                        <a:solidFill>
                          <a:srgbClr val="FFFFFF"/>
                        </a:solidFill>
                        <a:effectLst/>
                        <a:latin typeface="Calibri" panose="020F0502020204030204" pitchFamily="34" charset="0"/>
                      </a:endParaRPr>
                    </a:p>
                  </a:txBody>
                  <a:tcPr marL="7764" marR="7764" marT="7764" marB="0" anchor="ctr"/>
                </a:tc>
                <a:tc>
                  <a:txBody>
                    <a:bodyPr/>
                    <a:lstStyle/>
                    <a:p>
                      <a:pPr algn="l" rtl="0" fontAlgn="ctr"/>
                      <a:r>
                        <a:rPr lang="fr-FR" sz="2000" u="none" strike="noStrike">
                          <a:effectLst/>
                        </a:rPr>
                        <a:t>Contact</a:t>
                      </a:r>
                      <a:endParaRPr lang="fr-FR" sz="2000" b="1" i="0" u="none" strike="noStrike">
                        <a:solidFill>
                          <a:srgbClr val="FFFFFF"/>
                        </a:solidFill>
                        <a:effectLst/>
                        <a:latin typeface="Calibri" panose="020F0502020204030204" pitchFamily="34" charset="0"/>
                      </a:endParaRPr>
                    </a:p>
                  </a:txBody>
                  <a:tcPr marL="7764" marR="7764" marT="7764" marB="0" anchor="ctr"/>
                </a:tc>
                <a:tc>
                  <a:txBody>
                    <a:bodyPr/>
                    <a:lstStyle/>
                    <a:p>
                      <a:pPr algn="l" rtl="0" fontAlgn="ctr"/>
                      <a:r>
                        <a:rPr lang="fr-FR" sz="2000" u="none" strike="noStrike">
                          <a:effectLst/>
                        </a:rPr>
                        <a:t>E-mail</a:t>
                      </a:r>
                      <a:endParaRPr lang="fr-FR" sz="2000" b="1" i="0" u="none" strike="noStrike">
                        <a:solidFill>
                          <a:srgbClr val="FFFFFF"/>
                        </a:solidFill>
                        <a:effectLst/>
                        <a:latin typeface="Calibri" panose="020F0502020204030204" pitchFamily="34" charset="0"/>
                      </a:endParaRPr>
                    </a:p>
                  </a:txBody>
                  <a:tcPr marL="7764" marR="7764" marT="7764" marB="0" anchor="ctr"/>
                </a:tc>
                <a:extLst>
                  <a:ext uri="{0D108BD9-81ED-4DB2-BD59-A6C34878D82A}">
                    <a16:rowId xmlns:a16="http://schemas.microsoft.com/office/drawing/2014/main" val="10000"/>
                  </a:ext>
                </a:extLst>
              </a:tr>
              <a:tr h="648072">
                <a:tc>
                  <a:txBody>
                    <a:bodyPr/>
                    <a:lstStyle/>
                    <a:p>
                      <a:pPr algn="l" rtl="0" fontAlgn="ctr"/>
                      <a:r>
                        <a:rPr lang="fr-FR" sz="2000" u="none" strike="noStrike" dirty="0">
                          <a:effectLst/>
                        </a:rPr>
                        <a:t>BIC</a:t>
                      </a:r>
                      <a:endParaRPr lang="fr-FR" sz="2000" b="0" i="0" u="none" strike="noStrike" dirty="0">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Roger LAMERE YAMPEN</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dirty="0">
                          <a:effectLst/>
                        </a:rPr>
                        <a:t>Directeur Commercial et Marketing – </a:t>
                      </a:r>
                      <a:r>
                        <a:rPr lang="fr-FR" sz="1400" u="none" strike="noStrike" dirty="0" err="1">
                          <a:effectLst/>
                        </a:rPr>
                        <a:t>Icrafon</a:t>
                      </a:r>
                      <a:r>
                        <a:rPr lang="fr-FR" sz="1400" u="none" strike="noStrike" dirty="0">
                          <a:effectLst/>
                        </a:rPr>
                        <a:t> CFAO GROUP</a:t>
                      </a:r>
                      <a:endParaRPr lang="fr-FR" sz="1400" b="0" i="0" u="none" strike="noStrike" dirty="0">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dirty="0">
                          <a:effectLst/>
                        </a:rPr>
                        <a:t>(+237) 699 92 16 02</a:t>
                      </a:r>
                      <a:endParaRPr lang="fr-FR" sz="1400" b="0" i="0" u="none" strike="noStrike" dirty="0">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dirty="0">
                          <a:effectLst/>
                        </a:rPr>
                        <a:t>RLamere@cfao.com</a:t>
                      </a:r>
                      <a:endParaRPr lang="fr-FR" sz="1400" b="0" i="0" u="none" strike="noStrike" dirty="0">
                        <a:solidFill>
                          <a:srgbClr val="000000"/>
                        </a:solidFill>
                        <a:effectLst/>
                        <a:latin typeface="Calibri" panose="020F0502020204030204" pitchFamily="34" charset="0"/>
                      </a:endParaRPr>
                    </a:p>
                  </a:txBody>
                  <a:tcPr marL="7764" marR="7764" marT="7764" marB="0" anchor="ctr"/>
                </a:tc>
                <a:extLst>
                  <a:ext uri="{0D108BD9-81ED-4DB2-BD59-A6C34878D82A}">
                    <a16:rowId xmlns:a16="http://schemas.microsoft.com/office/drawing/2014/main" val="10001"/>
                  </a:ext>
                </a:extLst>
              </a:tr>
              <a:tr h="648072">
                <a:tc>
                  <a:txBody>
                    <a:bodyPr/>
                    <a:lstStyle/>
                    <a:p>
                      <a:pPr algn="l" rtl="0" fontAlgn="ctr"/>
                      <a:r>
                        <a:rPr lang="fr-FR" sz="2000" u="none" strike="noStrike" dirty="0">
                          <a:effectLst/>
                        </a:rPr>
                        <a:t>Pernod Ricard</a:t>
                      </a:r>
                      <a:endParaRPr lang="fr-FR" sz="2000" b="0" i="0" u="none" strike="noStrike" dirty="0">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Marie Marcelle NTAMACK</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b="0" i="0" u="none" strike="noStrike" dirty="0">
                          <a:solidFill>
                            <a:schemeClr val="dk1"/>
                          </a:solidFill>
                          <a:effectLst/>
                          <a:latin typeface="+mn-lt"/>
                        </a:rPr>
                        <a:t>Chef</a:t>
                      </a:r>
                      <a:r>
                        <a:rPr lang="fr-FR" sz="1400" b="0" i="0" u="none" strike="noStrike" baseline="0" dirty="0">
                          <a:solidFill>
                            <a:schemeClr val="dk1"/>
                          </a:solidFill>
                          <a:effectLst/>
                          <a:latin typeface="+mn-lt"/>
                        </a:rPr>
                        <a:t> Produits </a:t>
                      </a:r>
                    </a:p>
                    <a:p>
                      <a:pPr algn="l" rtl="0" fontAlgn="ctr"/>
                      <a:r>
                        <a:rPr lang="fr-FR" sz="1400" b="0" i="0" u="none" strike="noStrike" baseline="0" dirty="0">
                          <a:solidFill>
                            <a:schemeClr val="dk1"/>
                          </a:solidFill>
                          <a:effectLst/>
                          <a:latin typeface="+mn-lt"/>
                        </a:rPr>
                        <a:t>Pernod Ricard</a:t>
                      </a:r>
                      <a:endParaRPr lang="fr-FR" sz="1400" b="0" i="0" u="none" strike="noStrike" dirty="0">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(+237) 698 83 54 81</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dirty="0">
                          <a:effectLst/>
                        </a:rPr>
                        <a:t>mntamack@bvssas.com</a:t>
                      </a:r>
                      <a:endParaRPr lang="fr-FR" sz="1400" b="0" i="0" u="none" strike="noStrike" dirty="0">
                        <a:solidFill>
                          <a:srgbClr val="000000"/>
                        </a:solidFill>
                        <a:effectLst/>
                        <a:latin typeface="Calibri" panose="020F0502020204030204" pitchFamily="34" charset="0"/>
                      </a:endParaRPr>
                    </a:p>
                  </a:txBody>
                  <a:tcPr marL="7764" marR="7764" marT="7764" marB="0" anchor="ctr"/>
                </a:tc>
                <a:extLst>
                  <a:ext uri="{0D108BD9-81ED-4DB2-BD59-A6C34878D82A}">
                    <a16:rowId xmlns:a16="http://schemas.microsoft.com/office/drawing/2014/main" val="10002"/>
                  </a:ext>
                </a:extLst>
              </a:tr>
              <a:tr h="648072">
                <a:tc>
                  <a:txBody>
                    <a:bodyPr/>
                    <a:lstStyle/>
                    <a:p>
                      <a:pPr algn="l" rtl="0" fontAlgn="ctr"/>
                      <a:r>
                        <a:rPr lang="fr-FR" sz="2000" u="none" strike="noStrike" dirty="0">
                          <a:effectLst/>
                        </a:rPr>
                        <a:t>ELF</a:t>
                      </a:r>
                      <a:endParaRPr lang="fr-FR" sz="2000" b="0" i="0" u="none" strike="noStrike" dirty="0">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Brikissou MEWOUO NJOUOKOU</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Délégué commercial lubrifiants ELF – TOTAL CAMEROUN</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(+237) 690 43 62 76</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dirty="0">
                          <a:effectLst/>
                        </a:rPr>
                        <a:t>Brikissou.MEWOUO@total.cm</a:t>
                      </a:r>
                      <a:endParaRPr lang="fr-FR" sz="1400" b="0" i="0" u="none" strike="noStrike" dirty="0">
                        <a:solidFill>
                          <a:srgbClr val="000000"/>
                        </a:solidFill>
                        <a:effectLst/>
                        <a:latin typeface="Calibri" panose="020F0502020204030204" pitchFamily="34" charset="0"/>
                      </a:endParaRPr>
                    </a:p>
                  </a:txBody>
                  <a:tcPr marL="7764" marR="7764" marT="7764" marB="0" anchor="ctr"/>
                </a:tc>
                <a:extLst>
                  <a:ext uri="{0D108BD9-81ED-4DB2-BD59-A6C34878D82A}">
                    <a16:rowId xmlns:a16="http://schemas.microsoft.com/office/drawing/2014/main" val="10003"/>
                  </a:ext>
                </a:extLst>
              </a:tr>
              <a:tr h="648072">
                <a:tc>
                  <a:txBody>
                    <a:bodyPr/>
                    <a:lstStyle/>
                    <a:p>
                      <a:pPr algn="l" rtl="0" fontAlgn="ctr"/>
                      <a:r>
                        <a:rPr lang="fr-FR" sz="2000" u="none" strike="noStrike" dirty="0">
                          <a:effectLst/>
                        </a:rPr>
                        <a:t>KENYA AIRWAYS</a:t>
                      </a:r>
                      <a:endParaRPr lang="fr-FR" sz="2000" b="0" i="0" u="none" strike="noStrike" dirty="0">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Yvonne YALLA BETEYE</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en-US" sz="1400" u="none" strike="noStrike">
                          <a:effectLst/>
                        </a:rPr>
                        <a:t>Marketing Manager Central and West Africa Francophone </a:t>
                      </a:r>
                      <a:endParaRPr lang="en-US"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(+237) 696 92 22 68</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dirty="0">
                          <a:effectLst/>
                        </a:rPr>
                        <a:t>yvonne.yallabeteye@kenya-airways.com</a:t>
                      </a:r>
                      <a:endParaRPr lang="fr-FR" sz="1400" b="0" i="0" u="none" strike="noStrike" dirty="0">
                        <a:solidFill>
                          <a:srgbClr val="000000"/>
                        </a:solidFill>
                        <a:effectLst/>
                        <a:latin typeface="Calibri" panose="020F0502020204030204" pitchFamily="34" charset="0"/>
                      </a:endParaRPr>
                    </a:p>
                  </a:txBody>
                  <a:tcPr marL="7764" marR="7764" marT="7764" marB="0" anchor="ctr"/>
                </a:tc>
                <a:extLst>
                  <a:ext uri="{0D108BD9-81ED-4DB2-BD59-A6C34878D82A}">
                    <a16:rowId xmlns:a16="http://schemas.microsoft.com/office/drawing/2014/main" val="10004"/>
                  </a:ext>
                </a:extLst>
              </a:tr>
              <a:tr h="648072">
                <a:tc>
                  <a:txBody>
                    <a:bodyPr/>
                    <a:lstStyle/>
                    <a:p>
                      <a:pPr algn="l" rtl="0" fontAlgn="ctr"/>
                      <a:r>
                        <a:rPr lang="fr-FR" sz="1800" u="none" strike="noStrike" dirty="0">
                          <a:effectLst/>
                        </a:rPr>
                        <a:t>LA VACHE QUI RIT</a:t>
                      </a:r>
                      <a:endParaRPr lang="fr-FR" sz="1800" b="0" i="0" u="none" strike="noStrike" dirty="0">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Alioune TOURE</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Directeur Général Maximiz Group</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a:effectLst/>
                        </a:rPr>
                        <a:t>(+221) 776 39 35 67</a:t>
                      </a:r>
                      <a:endParaRPr lang="fr-FR" sz="1400" b="0" i="0" u="none" strike="noStrike">
                        <a:solidFill>
                          <a:srgbClr val="000000"/>
                        </a:solidFill>
                        <a:effectLst/>
                        <a:latin typeface="Calibri" panose="020F0502020204030204" pitchFamily="34" charset="0"/>
                      </a:endParaRPr>
                    </a:p>
                  </a:txBody>
                  <a:tcPr marL="7764" marR="7764" marT="7764" marB="0" anchor="ctr"/>
                </a:tc>
                <a:tc>
                  <a:txBody>
                    <a:bodyPr/>
                    <a:lstStyle/>
                    <a:p>
                      <a:pPr algn="l" rtl="0" fontAlgn="ctr"/>
                      <a:r>
                        <a:rPr lang="fr-FR" sz="1400" u="none" strike="noStrike" dirty="0">
                          <a:effectLst/>
                        </a:rPr>
                        <a:t>alioune@maximizgroup.com</a:t>
                      </a:r>
                      <a:endParaRPr lang="fr-FR" sz="1400" b="0" i="0" u="none" strike="noStrike" dirty="0">
                        <a:solidFill>
                          <a:srgbClr val="000000"/>
                        </a:solidFill>
                        <a:effectLst/>
                        <a:latin typeface="Calibri" panose="020F0502020204030204" pitchFamily="34" charset="0"/>
                      </a:endParaRPr>
                    </a:p>
                  </a:txBody>
                  <a:tcPr marL="7764" marR="7764" marT="7764"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46300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AutoShape 4" descr="http://files.cameroonwebnews.com/uploads/2011/06/s-ECOBANK-LOGO_large.png"/>
          <p:cNvSpPr>
            <a:spLocks noChangeAspect="1" noChangeArrowheads="1"/>
          </p:cNvSpPr>
          <p:nvPr/>
        </p:nvSpPr>
        <p:spPr bwMode="auto">
          <a:xfrm>
            <a:off x="1679575" y="-822325"/>
            <a:ext cx="32575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4" name="AutoShape 2"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16395" name="AutoShape 4" descr="data:image/jpeg;base64,/9j/4AAQSkZJRgABAQAAAQABAAD/2wCEAAkGBxQTEhUTExQVFRUXGBgXGRgXGBgcHBoaIRkgIB4bIR4YICggGBolHR8YITEhJykrLi4wGSAzOjMsNygtLisBCgoKDg0OGxAQGy8mICQ0LDQxNDI0NC03LDQtLywsNDQ0Ly0sLCwsLDQ3NC00LCwsLCwsLywsLywsLCwvLCwsLP/AABEIAGsB1wMBEQACEQEDEQH/xAAcAAEAAwEBAQEBAAAAAAAAAAAABQYHBAMCAQj/xABKEAACAQMBBQUEBwUEBwgDAAABAgMABBEhBQYSMUEHEyJRYTJxgZEUQlJygqGxIzNiosFTksLRFiRDk7Lh8BVUY2Rzg9LTCCVE/8QAGwEBAAMBAQEBAAAAAAAAAAAAAAMEBQYCAQf/xAA9EQACAQMBBQUHAwMACwEAAAAAAQIDBBEhBRIxQVFhcYGRwQYTIqGx0fAUMuEjQlIVJDNTYnKCkqLS8Rb/2gAMAwEAAhEDEQA/ANxoBQCgK9vBvjbWuVZu8kH+zjwSPvHknxOfQ1DUrxhpzNOz2TcXXxJYj1fpzfhoZ/tbtDu5dI+GBfJMM3xZh+gFVJ3M3w0Okt9hWtLWeZPt0XkvVsrdztKZ8mSaVvvSOf1NQOcnxZqQt6UP2QS7kjztUkbWMO3qgY/8NfFl8D3UcI6TaXfj1JS32vfW/iElyg/8TjK/KUFRUinUjzZTna2VfRxi+7Gf/HUtGw+01tFuowy/2kXMe9CdfeD8DU8Lv/IyLv2dXGhLD6P7/deJomz7+OdBJE6uh5EfofI+h1q5GSkso5mtRqUZuFRYZ016IhQCgFAKAUAoBQCgFAKAUAoBQCgFAKAUAoBQCgFAKAUAoBQCgFAKAUAoBQCgFAKAUAoBQCgFAKAUAoBQCgFAKAUAoBQHxPMqKXchVUEkk4AA5kk8hXxtLVnqMZTkoxWWzLN7d/nlJitSY4uRk5O/u6ov83u5VRq3LekeB1+zthwpJVK6zLpyX3fy7ykxRlmCqCzMcAKCST6Aak1VSyb8pKKzJ4SLzsHs2kcB7l+6H2EwX+J1Vfdr8KtU7VvWWhz137QU4PdoLefV8PLi/kXjZm6dpBjggQsPrOONvm2cfDFWo0YR4I5+vtO6rfum8dFovkTQFSlA/aAhtsbt2k4JmiTONXHhYevEMHHv0qOdKEuKL1ttC6oNKnJ93FeRn4s5dn4vbGX6RasfF7gcEOBpp0cDTyA5092VL44PK/PzJ0nvaV//AKtdR3Ki4fx/6vj1zw0rYe1o7qFZozoeYPNWHNT6j/I8jV2E1OOUcrdWs7aq6c+K+fad9eyuKAUAoBQCgFAKAUAoBQCgFAKAUAoBQCgFAKAUAoBQCgFAKAUAoBQCgFAKAUAoBQCgFAKAUAoBQCgFAKAUAoBQCgFAZD2gb0m5kMER/YIdSP8AaMOvqoPLzOvljOuK2+91cDtdj7NVvD3tRfG//Ffd8/LqVzY+ypbmURQrljqSeSjqzHoP+udQwg5vCNS5uadvTdSo9Pr2I2HdndeGyTi0aTHjlbAOOoH2E9PTUmtGlSjTXacRfbSrXkscI8or81f4iD272kxoSlsnfEacbHCfDq/5DyJqKd0lpHU0LT2fqTW9Xe6unF/ZfN9UVK539vmORMsfokaY/nDH86ru4qPmbUNiWUVhwz3t+mDWN3Z5ZLaF5sd4yKzYGOeo06HGMjzzWhTbcU3xONvYU4XE40v2pvB13d0kSNJIwRFGSzHAFem0llkFOnOpJQgstmS76b6NdZihykHXo0nv8k/h+fkM+tX39FwOz2XsiNt/Uqaz+Uf57fLqWLskfit5421USZwdR4kAI92n51NaftaMz2iW7WhNccfRnzZw/wDZm0RGNLW79kdEfkB8CQvudfs18S91UxyZ9qS/0jYub/2lPj2r8170+poFXDmxQCgFAKAUAoBQCgFAKAUAoBQCgFAKAUAoBQCgFAKAUAoBQCgFAKAUAoBQCgFAKAUAoBQCgFAKAUAoBQCgFAKAUBVe0Xbf0e1KKcSTZRccwv12+AOM9Cy1BcVN2OObNjYtn+ouN6S+GOr7+S/OSZj9pbNI6xxrxO5CqB1P9B1J6AE1mpNvCO2qVI04uc3hLVm47q7vpZwhF8TtgyP1Zv6KOQH9STWpSpqnHB+f7Qvp3dXefBcF0X36/bB+72QRNayd+W7pQXYKxXiwNF055ONPPFfaqTi97gfNnzqxuI+5xvPRZWcZ5mE5+FZJ+iElu1sz6TdRQ48LNl/uDVvmBj3kVJThvySKl9c/p7edTmlp3vRffwNY3m3xgtAU/eTY0jU8vvH6g/P0rQq14w05nG2Oyq138XCPV+nX6dplG3tvz3b8UzZAOVQaIvuHU+pyf0rPqVJTep2VpY0bWOKa15vm/wA6LQjKjLZrXZVZFLRpD/tZCw+6AFH5hq0bWOIZ6nF+0FZTuVBf2rHi9fse/adZ8dizj24nSRSOY14SfgGJ+Ar7cxzDPQj2FV3LtRfCSaf19Cw7Gve+gim/tI0f3EqCR86mhLeimZtzR9zWnT6NryOyvRAKAzy/7Te7lkjW2DBHdA3fY4uFiM47s4zjPOqcrvDax8/4Omo+zu/TjN1MZSeN3hlZ/wAi27r7YN3brOY+74iwC8XForFc5wOoPSrFKe/HewYt/aK1rukpZxjljis9WQ29W/SWkohSPvnAy/j4QmeQzwtlsa46aedRVbhQeEsl/Z+xZ3VP3kpbq5aZz81oTO7O1ZLmETPD3IbVBx8RZfteyuAenmNalpTc45awUb62hbVXShPexx0xh9OL8SWqQpCgFAKAUAoBQCgFAKAUAoBQCgFAKAUBUt7t91s5ViWLvWK8TePg4c+yPZbJOpxpjTzqvWuPdvCWTa2dseV3TdSUt1cFpnPXmvzuOTdztB+k3CQNbiPj4sN3vFqFLYxwDng9a807nfkotfnkTXuwv01CVVVM4xpjHPHVl4q0c+RW822RaW7TleMgqAueHJLAc8HHU8ulR1J7kd4uWNo7quqWcZzrxxhFSse0tpJI4xaau6oP232mAz+76ZqurrLS3fzyNqr7PRp05TdXgm/29Fn/ACNCq4cyKAUAoBQCgFAKAUAoBQCgFAKAUAoBQCgFAYx2j7R729dc+GICMe/mx9/EcfhFZtxLen3HdbEoe6tE+ctfRfnaWLsp2HhWu3GpykXoAcM3xPh/CfOprWn/AHszPaC8y1bR5av0Xr4roaLVw5gz7tZ2thI7VTq57x/ug+EfFtfwVTu56KJ0vs7a5nKu+Wi73x+X1MyqidYdeztpSQcZibgZ14Cw9oLkEhT9XOBqNdNMV6jJx4EFa3p1sKospPOOWe3qchP+deScUBaN0NzpLthJIClvzLcjJ6J6fxcvLJ5T0aDnq+BkbS2tTtU4Q1n06d/28zYoIVRVRAFVQFUDkABgAemK0kklhHDznKcnKTy2Q2/B/wBQuc/2ZHxyMfnUdf8A2bL2yl/rlPvPHs7kLbPgJ6ca/ASMB+Qr5b/7NEm2oqN7PHZ80mWOpjLPC/uRFFJIeSIzn3AE/wBK+SeE2SUabqVIwXNpeZ/O5c82OTzJ9eprGP03C4I1m/2yNm7OgjGDO0ShV8mxlnPoCT7yQPMjQlU91TS5nGUbR7Qvqk3+xN5fZyXe/kio7kbttezGWbJhVsuTzkc68OevPLH1x10r0KXvJZfA29q7QjZ0lTp/ua0/4Vwz9vPkbGBjQVpHDZyRm294Le1AM0gBPJRqx9wGuPU6VHOrGHFlu1sa908Uo+PJeP4yqSdqMOfDbykeZKA/IE/rUH6uPQ2F7N1cazXz/gtG7u8UN4haIkFccSMMMueWcZBB11BxofKp6dWNRaGTe2FW0ko1OfBrgzz3m3misghkV24yQAgXOmMnxMNNR86+Vaqp8T1Y7OqXjkoNLHXPPuTOLd/feG7mEMcUytwlssEwAPuuTzIHLrXmncRnLCTLF5sera0vezlFrhpnn3pH1vHvrb2jd2eKWUc0THh+8ToPdqeWlKleMHjmebLZFe6jv/tj1fPuX4j13W3uivSyqGSRRxFGxqvLII5gHAPLmPOvtKtGpoeb/ZdWzSlJ5i+a9SLue0m3R3Qw3GUZkOBHzUkH6/mKjd1FPGH+eJbh7P15xUlOOGk+fPX/ABLJsHa6XcKzRhgrFhhsZBBIOcEjpnn1qenNTjvIyru1na1XSnjKxw7dT22rtFLeJ5pDhEGT5nyA8yTgAetfZSUVlni3oTr1FThxf55EDsHfeK7mEMUM4OCSWEfCoHU4cnngcutRU7hTeEmaN3sera0veTnHHjl/Ik9u7xW9oAZnwx9lFGWb3Ach6nA9a9zqxhxKlpYV7p/01p14JfnTiVgdqMGf3E2P/bz8uL+tQfq49Ga//wCbrY/fH5/Y+z2o2w/2Nx8ov/sp+sh0f54nn/8AN3H+cfn/AOpd4n4lDYIyAcHmM9D61bRz8lhtH3Q+HJtbaCW8LzP7KKT7/ID1JwB768zkorLJrehKvVjShxZhrLLdyTzHVgrzyHoFHQfDAA8h6VlazbfifoKdK1hTpLg2orx/Ms+NhXXdXMEn2ZUJ+7xAN/KTSm8STPV3T97QnDqn9NPmf0BWufmxWd99r2sKxpdQmYOSVUKrYKgZPjIH1sfGoK84RSUlk1dlWtzWlKVvPda4vVce5PoRG6209nT3KpBZGOQAuHMcQ4cdcqxPUDl1qOlOlKWIxL20Le/o0HKtWzHhjL1z3pEtvBvvBaTdy6SuwUMSgTAz08TA5/zqSpcRg8NFKz2PWuqXvIySXbn0TOvdneaO9EhjSRAhAJkCjJOTpwseWNfeK9UqqqZwiG+2dUs3FTknnpn1SIfa3aNbxOUjR58aFkwFz5KTqx9wx61HO6inhal232BXqQ3ptR7+Pj0+vYd+8G+cVm6RyxTFmQP4AhAySMHLjUEV6qV1B4aK9nsmpdwc6co4Txrn7M7d2d4o71HeNXUI3CQ4UHOAfqk6a17pVVUWUQX1hUs5KM2nlZ0/lI8N5t7YbJkWRZHZwTiMKSANMniYYyc49xrzVrRp8SSx2XVvE5QaSXXPomfm7O9kV6zrGkiFApPGFGQSeXCx8qUqyqcBfbMq2ai5tPOeGeXekdO8m8MVnGryhm4m4VVMFjpknxEDA889RXqpVVNZZFY2NS8m4Qwsa5f4z53Z3iS9V3jjlRVIXMgUZOMkDhY8hjPvFfKVVVFlI+31hOzkozkm3rpn1SPDb++FtaHgdi8n9nGAWHvyQF9xOa+VK8IaMks9lXF0t6KxHq9P5fgiCTtRg6wTD3d2f1YVF+rj0ZoP2brcpx+f2Oqx7RreWRIlhuOJ2VBkR4yxwM4flrXqN1FvGH+eJFV2BXp05Tc44Sb58v8ApJDeXfCKykWOSOViy8QKBMcyMeJgc/5ivdSuqbw0VrHZVS8g5wklh41z6JjdvfGG8kaKNJUZV4/GEGRkA44WPUilOvGo8IX2ya1pBTm003jTPqkWOpjLKdf9ottHK0QjmkKtw8UYQhjywuXBOunLXpVaV1FPGGblHYNxUpqo5RWVnXOnfoT21Nuw20Syznu+IDCHV849nC5yR1xoPOppVIwWZGdQsqtxUcKSzjny79cfcqk3ajDnwwSkebFB+hNV3dx5I2I+zdXHxTXzf2JTdzfiK7lEKxSqxBbJ4CuBz1DZ8unWpKdwpvCRUvdjVLWn72Uk14518PUyO9YyzSFdWklcj1LOcfmaznrJ4O0pJU6UU+EUvkjfdmWawxRxL7KKqj4DGfeeda0Y7qSPzivVdapKpLi22dBNeiIwXeXan0m5lm+qzYT7g0X3ZGvvY1k1J78mz9Gsbb9Nbxpc1x73x+3gRlRls+ooyzBRjJIAyQBk8tWIA95OK+pZPMpKKbfL85Fwseza6f8AeNFEPeXb5Lp/NVmNrN8dDEq+0FtH9icvkvnr8i27E7PbaEh5MzuPt4CA+YQc/wARNWIW0I6vUxbrbtxWTjD4V2cfP7YLeBVgxRQFO7U7zgsu76yyIvwB4yfd4QPjVa6liGOpubApb91v/wCKb89PUktw4eHZ9uPNC/8AeYt/WpKCxTRU2vPevaj7ceSwT9SmcVvtDuu7sJvNwsf95gD/AC8VQ3DxTZqbGp795Dsy/JZ+uDGbZOJ1HCWBIyq8yM6geuM1mLVndTe7FvOO3odG2NqPcytNIcluQB0VeijPQD88nrXqc3OWWR21tC2pqlDgvm+r/Ow3DdxYRbRfRxiLgBXz155/iznPrmtSnu7q3eB+f3rrO4n7792dfzp07Dm3v28LO3MmhdjwxqerEcz6AZJ92Otea1Tcjkl2bZO7rKHJavu+7Mj2NYS392EZ2LOS8kh1IUcz+igchkaYrPhF1J4Z2l1Xp2NtvRWi0S7fzV8+PMl+0HYVtaGFIMh2DFwWLaaYY59nJzywDg+VSXFOEMKJS2Ne3F0pyq8FjGmPDtJLsitW7yeXXgCrH6Fs8XzAx/eFe7RPLZV9o6sdyFPnlvw4fP0OXtZuuK6jj6RxZ+Lsc/kq/OvN28ySJvZ2lu28p9X9F/LIrdraRtYZ51/evw28OmSCfE7Y64Hd6dSVFR05bkXJceCLl9bq6q06Uv2rMpfRLx18MkftvZEtuUExHeSL3hXJLLlj7R+0SD59a8Tg4cSza3VO4UnS/bF47HhcuwsPZTATeM/RImz7yy4H5H5VPar48mZ7QzStVHrJfJMit+bXu7+4GMAsHHrxKGJ/vFqjrrFRlzZNT3lnTfRY8nj6YLp2RXWYJos6pIG9wZQP1Vqs2j+FowfaOnitCfVY8n/KK92ibxG5m7iIkxRNjTXvJOWRjmB7I8yTzyKhuKu9LdXBGnsWw/T0vez/AHS+S/NX4dpYLSNdj2JkcBrmXGn8WNF+4gyT5nPmKmSVCnl8WZtSUtrXm5F4px+nXvfL+GUrYezpdoXfC7sS2XlkPMKOeOgOoUDkM8sDFVYRdWepvXVenYW2YrRaJdv5q+vey1b+bv2Vraju4+GYsqxnjck6gsTk4I4c89ASPSrFenThDRamPsi+vLm5+OWYrOdF4cupRNkWnezwxYyHkRT90sOL8s1Ugt6SR0VzV91RnU6Jv5aH9CVsH5oKAy7tV27xOtqh8MeHk9Wx4V+AOfxDyqhdVMvdR13s/ZbsHcSWr0Xdzfjw8H1LDuTu0IrJlkGJLlSXzzClSFT4AkkebNU9GliGvMzNqbQdS7Tg/hg9O9PV/nJIx9kOCDoeR9D1rNO3TWco/oPYt531vDL9uNH+JUE/nWxCW9FM/NLql7qtOn0bXkzMu1e64rtI+kcQ+bMSfyCVRunmeDrPZ6lu2zn/AJP6L/6dPZFaZmnlx7CKgP3myf8AgHzr1aR+Jsi9o6uKUKfVt+Sx6lZ3uu+9vbh+neFR+DCf4agrPM2zW2bS93aU49mfPX1JG1uZVs4rK3UmW6ZpZAvPgJ4VXPQMq8RPRfRq9ptQUI8WValOnK5ldVn8NPCXfxb8G8Lt7if3f7OpI5oZZpI2CNxsihuYGVwTz8WDyHKpadq002Zt5t6nUpTp04tN6J/XTuycXa4v+sQnziI+Tf8AOvN3+5E/s4/6M12+hI9kswWC5LEAK4Yk8gODU/lXu0eIsre0UHKtTS4tY+ZRd4dqm6uJJznDHCj7KDRR6aan1JqpUnvycjobK2VtQjSXLj2vn+dC1dkTft5x5xqfk3/OrFp+5mP7Rr+jB9r+hF78bUa8veCPxKh7mID6zE4Y/FtM+Sg1HXm6k8LuLmyraNpa709G/ifYuXkvm2WjeLaY2ZZxWkBHfMurfZB9qT3s2cfH7OKsVJ+5goR4mPZW72ldSuKq+BPh16LuS4/yVfcbdr6bKzSlu6TVzk5djrw55+ZJ58vPIgoUvePXga+1dofo6ajD9z4diXPH0XDywdvaPsu0tzEkCBJTlmAZj4OQyCSASc6/wmvVxCEcKPEg2Jc3VwpSqvMeWi4/n1I7s7te8v4vJA8h+CkD+ZlrxbrNRFnbVXcs59uF88/RMs/a/a+C3l8meP8AvAMP+A/Op7taJmT7N1PiqU+xPy09Ssdnd13d/D5OHjPxUkfzKtQW7xURrbap79lPsw/nj6Nl67Rd5Po8XcxtiaUcxzRORb0J1A+J6VauKu6sLizn9i7P/UVPezXwx+b6er8uZX+zDdvjb6XIPAhxEPNhoW9y8h65+yKhtqWXvvwNLb20NyP6eD1f7u7p48+zvI7tQkc3xDZwsacH3TnJ+LcQ/CPKvN037ws7BjFWmY8W3n87seZ19m+zrOfvEnUPNnKqxOCmBqBnBOc58hivttGEsqXEh23cXdHdlSeIc2uv26eJftlbr21vKZoYyjFSh8TEYJB5MTjkOVW40YReUjnLjaVxcU1Tqyys54Lt6d5kO7lt/r8EZ+rOufejZ/Vaz6a/qJdp2t7U/wBTnNc4/VfybvWqfnhAb93vdWM7DQsvdjHPxkLn4Ak/Coq8t2mzR2TR97eQT5PPlqYhWUfoBYtwtjC5u1DjMcYMjg8jjRVPvYg46hSKnoQ3568DL2vdu2tm4vEnouzq/wA5tHBvPsz6PdSxY8IYlfuNqvyB4feprxVhuzaLNhcfqLeFTnjXvWj+/iWDc3fhrfENwS8PINqWj/qyenMdM6CpqNw46S4GbtPY0bjNSjpPpyf2fbwfPqavbzrIodGDKwyGU5BHmCKvpprKONnCUJOMlho9K+nkUBkXaHtA3V6tvEciMiJfIyMQG+R4V9OFqzriW/PdR2uxqCtbR1qn92r7lw9X4o1eztxHGka+yiqg9wGB+VaCWFhHG1KjqTc5cW2/M9q+ngz/ALXrrEUEX2nZ/gq4/V/yqndvRI6T2bpZqVKnRJebz6FV7OrXvL+LyQPIfgvCP5mWoLdZqI2NtVNyyn24Xzz9Ez4352H9FumCjEUmXj8hr4l/CfyK18r09yfYz1sm8/U26b/dHR+j8frkn+yvb3C5tHOjZeL0bmy/EeIe5vOprWph7jM32gst6KuI8Vo+7k/TyOXtZuy11HH9VIgw97sc/kq15u38aRN7O0lG3lPm39Evuyu7Atbt2f6GJOIABjG4QgE6ZJI0JH5VDTU3+w07ypawS/U4xyys8PB9Sz7J7ObiV+O7k4AdWAbjkb3scqD65ap4Wsm8yZk3G36FOO7bxz00wl4cfDQ0bZ1vDAq28XCmFJCA+LGdW11OpGW8zV2KjH4UcvWnVrt1qmXl8fTp3IxjfS67y+uGzkB+AfgAT9VPzrMrPNRnd7Lp+7s6cezPnr6lk7MN3RI30uQZVCRED1cc3/DyHrnyFT21LL32Ze3r9wj+nhxf7u7p48+zvZDdot13l/L5IEjHwXiP8zNUVw81GXti09yzj25fzx6Fn7ILXEdxL9p1j/urxf4/yqe0WjZke0lXM6dPom/N49CK7WrXhuYpPtxcPxRjn8nX5VHdr4ky57O1N63lDo/qv4K3sfbUlsk6x6GZAnFnVcE6j1wWGemc9KhhUcU8czVubOFxKDnwi28dfzQtXZhu3xt9LkHgQ4iHmw0L+5eQ9c+Qqe2pZe+/Ax9vbQ3I/p4PV/u7unjz7O8j+0/aBkvTHnwwqFA/iYBmPxBQfhrzcyzPHQs7BoKna7/OTz4LRevmS/ZhJFBb3NzKwUBlQk+SrxaeZJfGBzwKktWoxcmUtvRqVq1KhTWdG/N49PArO9O0ZLtvpb+FGcxQoefCoyx8uZXJGdWxnw1BVk5/E/A1tn0IWq/Tx1aWZPtfD1x2LPM6eza17y/jP9mryflwj83Hyr1bLNREW3Ku5ZyX+TS9fQ2etI4Qjd4trLa28kza8I8I+0x0UfE/IZNeKk1CLZasrWVzWjSXPj2LmYlaWNxdO7Ro8r543KjqxJyfLJB+VZajKbbWp31StQtoxjNqK4LwJv6Htf8A85/vX/8AlUu7X7Sh73ZX/B5L7FbvYHjkZJQyyA+INzyRnX1OQfjUMk08M1KU4TgpU3mPLHka/wBmt1x2EYPNGdD8GJH8pWtG2eaaOJ25T3LyT64fy++TMd8Lrvb24fp3hQfgAT/DVGs8zbOs2bS93aU49mfPX1L72aIIbCWduTPI/wCFF4f1VvnVu2+Gm5HO7dbq3kaS5JLxbz6oysuTlm5nUn1Op/OqB2CSWi4Gu9nO7oghE7j9tKAdeaR81X0J0J+A6VoW9Ldjl8WcTtu/9/V91B/DH5vm/RefMuNWTEMw7Xx+1tj5pJ+RT/OqN3xR1vs2/wCnU74+pVLLa5itZ4F5zNHk/wAADcQ+J4R7iarqeIOPU2KtqqlxCrL+xPzeMeWvjgmH2J3WyDOw8c0kbD0jGQnzyW9zDyqX3eKO91KKvPe7SVKPCKkvHn5cPBkRsDbDW3fsmjPC0anyYuvi+C8ZHqBUVOe5nHQvXlpG53FLgpJvuSf1ePAsnZVsTjla5YeGLwp6uRqfwqf5/Sp7Wnl73QyvaC83KaoR4y1fd/L+naVveraBnu55Dy4yi+iqeFfnjPvJqCrLem2auz6Co20ILpl971f28C+bq7SisdlJM5HFI0jBQdXfiKgD8Krk9MVbpTVOllnObQt6t7tF04cFhZ6LGfq3jqZ/txpHdZpmzJOvfYx7KkkJ8Cq5A8sedU55b3nzOltFThB0qS+GD3e96N/N69uS39kNrmWeXHsqiA/eJLD+Vas2i1bMT2kq4p06fVt+Wi+rLN2lWvHYSEDJQo4+DAE/3S1T3KzTZlbDqbl5Fdcr5afPBkGz7oxSxyjnG6Pjz4WBx8cY+NZ0Xhpna1qaq05U3zTXmsExs20l2neksT4zxyMOSRjoPhhR8/OpIxdaZSr1aWzbVbvLRLq/zV+XQ2q1t1jRY0AVFAVQOgHIVppJLCODqVJVJOcnlviQ29u7KXsYBPDKueB/L0PmpqOrSVRdpe2dtGdnPK1i+K/OZi9zBJBKUbKSxtjQ6hhyII+BB9azGnF45o7uE6dempLWMl5/nM2PcPbrXdtxSfvEYxuftEAENpyyCM+oPStKhU346nD7Xso2txuw/a1ldnFY+XkZ/tKD6LtgZGFNwkgP8MjAk+4EuPw1Tktyt4/U6ShP9Tszt3WvGK/heZsdaRw5SO1uUi0jUfWmUH3BHP6gVVu38C7zf9nYp3Mn0i/qjKKzzsjTOyC3Hd3EnUuqfBVz/jNXrRaNnJ+0k37ynDsb83j0OjtS2F3kQuUHiiGH9Y+efwnX3M1erqnlby5EewL33dR0JcJcO/8An6pGV1nnYE9utvTLZNp44ictGT/Mv2W/I9ehE1Ks6b7DO2hs2leR10lyf36r6cuj2LY+1ormMSQtxLyI6qfssOh/65VpQmprKOHubWrbT3Kiw/r3EDv5vULWPuozmdxp/Av2z6+Q6n0BqGvW3FhcTR2Ts13M9+a+BfPs+5V+y7YZkmN04PDHkJn60hGp9eEE/FvSoLWnl7z5Gvt+8VOkrePGXHsX8/RdpqlXzjxQGU9qIkku1VY3ZUiAyqMRxEknUDy4KoXWXPQ7HYDp07ZuUkm31XBY/k7OyfZzLLPK6MuERF4lIzxElsZ+6terWLTbZB7Q3EZU4QjJPVt4eeGi+rLTvzsP6Vasqj9qnjj9SOa/iGR78HpU9envx7TH2VefpbhOX7Xo/v4fQx2C2nRldI5lZSGUiN9CDkHl51nJSWqR3E6lCcXGUotPR6r7l43o2PJtCGK9hjPehOCWIghtCfZDYzglvUgj3GzVg6iU0teZgWF3Tsas7WpL4c5jLlr1x4dzKXYbTnspeJC0L4wVdcZHkVcf86rRnKm8rQ3a1vRvKe7Jby7PRonv9JtqXQCxd5g/2MWB/fweH35FTe9rT4fIzv8AR2zbbWeP+p+nPyZaNwdgz2xnuLoYd1XGW43wMluIjOp8PU8qnoU5QzKRkbXvaNyqdGg9E3ywtcYxw7eRmklrOxLtDLxMSx/ZvzJyennVHdk9cHVxq0YpRU1hacVy8TatzbPurK3QjB4AxB5hm8RB9ck1p0Y7sEjgtp1fe3dSS648Fp6GObUhmlmlk7qXxyOw/ZvyLEjp5YrOkpOTeDuaE6VOlCG9HRJcVyXea12fWRisYgwIZuJyCMHxMSMg9eHhrQt44po4zbFZVbyTXBYXkvvkh+1y1zbwydUk4fgyn+qrUV2vhTL3s5UxWnDqvo/5ZQd2NiNeTrEMhfakYfVTr+I8h7/Q1UpU3OWDor+8jaUXUfHkur+3U3S2t1jRUQBVUBVA5ADkK1UklhH59UnKpJzk8t8TJO0vY7xXTz8JMUvC3HjRWChSpPQ6AjPPOnI1n3MGp73JnZ7DuoVLdUs/FHOnVZzn89SM3Z3XmvHHCpSLPilI0x/Dn2258uXX1jp0ZVH2Fu+2lStIvLzLkvv0X4iV7QbMrNFbwxP3UEQVeFGPiYktqBqSODJ881JcR+JRitEU9jVU6Uq1WS3pyy8tLhw9SX7JtnOrXEroy6Ii8SkHmS3McvYqS0i022UvaK4jKNOEWnxbxr0S9TR6unLmV9pl9LNOIUjkMcWpIRiGkI1Og14Rp7y1ULmTlLCWiOv2FRpUaTqzklKXatF/PHyLtuVsP6JaqjD9o/jk+8R7PuUYHwJ61ao09yOOZg7UvP1Vw5L9q0Xd/PEnqlM4yXtN2Y/03jSN2DxoSVVj4gSp5DyC1n3MHv5SOz2FcQ/S7spJNN8XjTR/cluy6Z4orpXR1CkSjiVhnwkHGRr7C/OpLVtJpopbfjCpUpSjJPOnHt/lmetZztlmil4jqf2b8zqennVPdl0OmVWitFJYXavuahewNBsQRhGLtCilQCTmQjj0HlxN8qvSTjQx+anI0pxrbW329FJvP/Lw+iM0tdkSyOkfdSgOyoTwMMAkDOSNMZqkoNvGDq6l1Spwc95aJviuR/QCjAwOQrXPzZvJ+0BnPa3au7WxRGbAmB4VJx+7xnA061Tu4t4x2+h0/s5UhFVVJpft4vH+RUd3d3pLi4jiaORUJy7FWUBBqdTjU+yPU1Wp0nKSWDbvb+nQoSqRkm+Wqev5qaX2jWxbZ7qik4aLCqCdA68gPIVeuF/T0OU2JUUb2MpPlLj3MySLZk7MFWGXLEAZRhqTgakae+s7ck+R2krmjFNuawu1G6bA2WttbxwrrwjU/aY6s3xOTWrTgoRUT89vLmVzWlVfP5LkjFt6dkva3EiyAhS7FG+qykkjB5ZA0I8xWZVg4SaZ3ez7qFzRi4PVJZXR/nAmNzdy5Lh1knQpANfEMGT+EA6hfNvlzyJaNByeZcCltPa8LeDhSeZvp/b29/RefR8W+CSy3k7LFJwhuBcRtjhQBdMDkSCfjXisnKbeCfZsqdK1hFyWcZeq4vUv3ZfYGK0LMpVpJGbDAggABRofuk/GrlrHEDnNvV1UuUovKikvX1LJtm0763mi+3G6fNSKmmt6LRl21X3VaFTo0/Jn8+wgtwhQSWwABzJPID1J0rHWp+lSajlvgjb9zN3xZwBTgyvhpCPPoo/hXl8z1rUo09yPafn+0753dbeX7Vovv3v+OR57/vMLNxAJDIWQZiDFgAwJI4NRoMZ9aXG9ufCe9jqk7pOq1hJ8cY4Y56GeQ7+X0Hgd1J/8aPDD5cJPxzVP9RUjo/mdNLYtlW+KK/7Xp6/IiUgub2ZnVHleRsllXw55at7KgAAanpUeJVHniXHO3s6ahKSil26+XFmwbm7C+h2wjJBdiXcjlxEAYGegAUeuM6ZrRo09yODidp3v6uu5rgtF3fn2IDtU2EZYVuUHiiBD46xnr+E6+5mNQ3VPK3lyNH2fvVTqujLhLh3/AM/VIsW6O2RdWySZHGAFkHk4GvwPMehFT0qm/HJmbRtHa3EocuK7vzR9pE9peypbi3jWFDIyyhiAQDw8DjOpHUj51HcwlKK3epc2Hc0qFaTqywnH1XQzk7pXo/8A5pP5T+hql7mp0Oo/0pZ/7xfP7F67MbeeATQzQyRhiJFZlOCccLDPIHAUjz18qtWylHKaOf29Uo1nCpSmnjR/VepemUEYOoPSrZzyeNUYzvxusbSTjQZt3PhP2D9g+nkfLTmNc2vR3HlcDudlbSV3Ddn+9ce3t+/5isVXNc7NlbUltpO8hco3I+TDyIOhH6dMV7hNweUQXFtSuIblVZX07j8hPfzgzzcPG2ZJWBJHmcAc+gHIachRfFL4mJL3NHFKGcLRLT87efia7YbybOgiWKOeMIgwAMk+/QZJJySepNaEatKKwmcVW2ff16jnODyyM2x2lQICLdWlboWBRB7+LxH3Aa+YrxO6iv26lu29nq0nms1Feb+Wnz8CzbtXTy2sMshy7ornTHtDI0HTBFT023BNmTfU4UricIcE2vLQk69lUUAoBQCgPwigP2gFAKAUAoDm2jfRwRtLKwVFGST+g8yToB1rzKSisslo0Z1pqnTWWzFt594Zb6YaEIDwxRDU5JwCcc3PL0zgeZzKtR1JfQ7uwsadlSeuv9z/ADkv5fZqm5u74s4ApwZXw0jfxfZH8K8h8T1rQo09yPachtO+d3W3l+1aL797/jkT1SmcKAUAoBQCgFAKAUAoBQCgFAKAUAoBQCgFAKAUAoBQCgFAZlv/AL58fFa27eHVZZB9bzRT5eZ68vOqNevn4YnWbH2Tu4r1lryXTtfovE+uy/dvJ+mSDQZEIPnyMn6qPifI19taX978Dzt7aGF+mg/+b7er8O00urpyooD8IoD9oBQH4y5GDqDQJ41Rm21tmTbKnN1ajjtm/eR64UZ5HyUa8L/Vzg6e1SnCVGW9HgdVb3FHadJW9w8VFwfX+eq58V2XTd/eKC7XMTeIDxRto6+8dR6jIqzTqxmtDCvLCtayxUWnJ8n+dOJLVIUhQCgODbUsAiYXLIImGDxkAH016+WNa8TccfFwLFrGu6idBPeXQwva0cKysLd2eL6pdeE+7XUgeZAPp1OXNRT+HgfoVvKs6adZJS541/O7U4wa8E5+0AoDv2Fsl7qdIUz4vaP2U+s3wHLzJA617hBzlhFa7uoW1J1ZcuHa+S/ORvkMQVQqjCqAAPIAYFayWND85lJybk+LPuvp5FAKAUAoBQCgFAKA8rq4SNGkkZURQWZmIAUDmSToBQEF/p3s3/v1r/vU/wA6Ai949+9kCBnlmtrkJqsSmORi3IcKnQHXGTgDJ1r44qXFEtKtUpPNOTT7Hj6HVsnaeyGZGifZ6y6EBHt+NTjUDhOcjOMivKpwWqSJJ3lxOLjKpJp9Wy2CvZWFAKAUAoBQCgFAKAUAoBQCgFAKAUAoBQCgFAKAUAoDj2ptaC3UPcTRwqTgGR1UE+Q4jqaA6LedZFV0ZXRgGVlIKsDyII0II60B9uoIIIyDoQeoofU2nlEZ/o5af91t/wDdR/5V491Doi1+vuv97L/uf3JGKMKoVQFUAAADAAHIADkK9pYKspOTcpPLZ90PgoBQCgFAKA/CM0BS9t9nsTt3ts5tpBqOHPBn0AIMZ+6celVp2ybzHRm9a7dqwjuV1vx7eP2fj5kdxbbttMLcKOvhf+qSH45rx/rEO388yzjY9xrrB+K/9onhLvptRdDZgHz+j3GP+L+teff1v8fkyWOyNmy4Vf8Ayj9jgud5drTaKkyf+lbuPzZWI+Yrw6tZ8vkWIbP2XS1covvkvRo5IdzdoXDcUiMCfrzya/qz/lXxUKknl/Mmltaxt47sH4RX/wAXzLjsHs5hiIe4bv2H1cYjH4eb/HT0qxTtYrWWpiXe361VbtFbq68/Pl4a9pJbc3JtbnLcPdSH68eBn3r7Le/GfWvc7eEuwqWm2Lm30zvLo9fnxX07CqS9l0mfDcoR6xkfoxqD9I+psR9pKf8AdTfn/CPW07Ljn9rcjHkia/NjgfI19Vp1Z5qe0ix/Tp69r9EvUvGw9hw2qcEKYz7THVmPmT193IdKtQpxgsI5+6vK11Peqvu6LuJKvZVFAKAUAoBQCgFAKAUBHbf2LDeQNb3Clon4eJQzLnDBhqpB5gUBQ94ez7YVjbvcz2x4EGf30/Ex6Ko7wAsTp+uBk0B87j9mVqUa6u7SNXnwyW/iKW8ePCviOXlIwWY9dABrkCyS9m+y2GDZQ/AEfmpBoCJ7Sd9E2Vbx21qAbl0CQRgZ7tB4Q5XqBjCjqR1waAnezzZtxb2EKXUjyTtmSQuxYhmPFw5JPsggH1BoCyUAoCM27vBbWaB7mVYlOcFs6kDOBganHQa0Bmdr2hXG0tpwLYo6WNu5eeVvCGThYFnPJUxkqh1JAJ5eEC6Tby3FxkbNgEo1H0mctHb581wO8nHqoCno1AQ+0dzNq3GTJtpoifqwW/Aq+gKyBiPfrQFKud5NqbCvIor2c3drJrxNliUyAzBj41kXIPCSRr65AG8UB8TShVZjnCgk4BJwBnQDUn0FAV/c7fW22krm37zMZwweNlxqca6qc4zjOccwKAsRONTQGUbM3ludrbYT6KzJs6zZi7gkCZuEjX7QJOi/Zy3M4oDWKAUAoBQEBvxvMmzrOS5fBI8Mak+3IfZX9SfRSelARHZDFdf9nia8kkeW4kef9oSSqMAFA6KpA4gowBx8hQF2oDynuURWZ3VVUcTFiAFXzJPIaHU+VAU4bzz37GPZahYRlWvpVJjBGhEMZwZ2znU4UY65FAR+2uyK2uY3aWa4lumU4uJZCxDakeAAKIwfqAaDQEc6Ahv/AMetsP3VzYS5DW78SqTqAxIdfcrjPvc0Br9AZn2xbzzIIdm2Rb6XdEDKEhkjzjmNVLHOvRVfloaA0WyhKRohYsVVVLHmxAxk+p50BxbzbeisbZ7mYOUTGQi8THJwB5DXqSB60B97v7bivIFuICxjfkWRlProwGcHTIyNOdASNAKAUAoBQCgFAKAUAoBQCgFAKAUAoBQCgFAKAUAoBQCgFAKAxbt/2k0Vzs4OC1urmZl6OVdMjXQkKcfjNAansjeW0uYxLBcROpGdGGV0zhlOqH0IBoCA3s7TbKzjcrILiVQf2cJ4gDnA43XKxjiwDk58geVAVPdRIh/+ycDaG1J4+/CIR3dshXQEnKw4A4cnLHBCg4bIE1uj2md9su42jdoqCCVoysQY8WicAAYnxEuF5466DkBwrt3a9+lvPZn6OrsHcNCohjh1PiknxJO/LWJFXU68moDS9n7RinDNDIsiqxUshyvEOYBGhI645cqA4d7rm3jtJXukSWJVyY3VW42+qgDaF2bAHqRQFS3A3PJtlN2kaqXaU2kYHdCUtktKBo7KQFWP2UCKCGYcQA0UCgPK5uEjRnkZURQSzMQFUDmSToBQGTXNm239oxXAUjZtmTwuwwbh+IFgoP1CVVT6KeROAB0bO23tRduKk8fHHPGSkCTIPo0PGP2kiAkGQaZJJyWYITyAE9vHvmxvI9mWDRm6fJkkfxJAgGWJUHxycI0T3ZoDz3l37aO8j2ZZJHNeuNWkbhijPCWy/D4mPCOIqMaEa50oCtb4bxzrw2b38cxu5FtZWigCRW/Gyhz3vG3E4QkcGcgNxHh8IYCybybftth29va20IMkp4IYxxYzkAyOUDO2pGgBZjoPQDy2VfbRW87+6uFi2esfj7+OKANIQf3YLGRFHhOZGzzGOWAL9BOroHU5VgGB1GhGQdeWlAUrYu90202nNgYkhgfg45AWklbn4VDARIejtxc/ZGDQEZu3vZtiT6RG1lbXDwOYzJHcCNOPAJTUOHZcjOq45HBzQFZgfaG2pre7n2eJbOHjCRLcRrFJKGwXJYkyJpjQEHhxkgsCBtOzpJGjUzRpG55ojlwPLxFVycenz50BBb6782uzY8ztxSEZSFMF29cfVX+I6aHGTpQGVbK7K7jaZnvbmR7P6Q3FHG3FK/CSCOPjZTw6LgHXTkAAKAtdn2cbTiUJHtyYKoAA7kkADQAAynAoCV2fuFc5H0ra97MM54Y27gH0JUlse4igKJaOuzN6pA2EiueLxMdMSgP16d8vDQF03u7Q5YYnnsrYXMETqkk5cKhYsF4IwNZjkgFl0B88HAEBuzsracU1ztCXZolvpzhHe4hCRIQAoCLlsAYByQeFcDGuQJXsr2zfGa9gvcS91IzPciZWjV8KO5UDRQBlsDHCchgCaAk9i74ttG+kis2jFpa47+VhxGZm4gqR64WPwsS+ucDGmpA/dnb5vf3FxbbPMKi3wHnmDMGJJH7OJCvGo4T4yw6aHNAc209/RYAW880d/fSScCRW6rFjOAqyEuwj1PM6+IeHAJoCL373t2jbW0rLNZpMvCWihRpXhUtzeWRu7BPsgNGOIkhckZoC77L3utZordxKA1wgdI+cp0yfAmTpg5IyBjnQE9QCgFAKAUAoBQCgFAKAUAoBQCgFAKAUAoBQCgFAKAUBG7f2Db3kRhuYllTOcHOQfNSNVPPUHqaAoidhuzBJxk3JX+zMi8PuyED/AM1AWmbcWxNm1ksCxwMVJCZDEqQQxf2mbQakmgJDY271tawfR7eJY4iDkDm2Rglm5s2NMk50FAVXYfZJYwRyRMZ7iNyTwSyHgBIxxBY+FePGPHjIwMYoD92f2Q7Mibi7qSQZ4gkkjFM/dGA34s0BdJZIreIseGKKJSTyVURR6aAAUBk+7G1JNu7V+kEFbCxPFEh5PLyR2835v/CAo6kkDQrvdkd481tPLaySHik7vgaORtPE0cileLAALLwsepoDxGyto8jtCLHmtmA3zaVlz+GgPH/QeOVg97PPfEYISZlEII69zEqoT94GgLTGgUAAAADAA0AHkB0FAVHbvZpYXdz9KlSTvTjj4JGUPgcIzg5GgA8JFAc+1OyjZs0iSdy0RQBQsLGNSByyF6+oIJoD4vuyLZUjI30coEAXhjdlDAfa1yT/ABZyepoCW29uJZXVtHavCEiiOYxF4Ch64x565znPPnrQEZL2T7LaAQm35HPecbd7nGPbzkjH1fZ9KA6t3uzfZ9o6yJCZJF9l5mMhXy4QfCpHmBmgLaRQFATsc2YJTIElAOcxiVwmD00w2PTioD77UbxdnbGlW1VYchYIwgwF4z4iMcm4eM5551oDv7JtnPBsm0jf2uAyY8hI7SAe/DCgLaaApGwuzG1huWvJ3kvLhm4g8/CQp6EKBjiGmCc4wMBcUBeKAUAoCu7x7kWV9LHLdQiR4xwg8TLlc54TwkcSgknB8z5mgM87XJGkvtmbJt1CJxRy8CABQOMqug5KirIcDoaA2WgKPZ9k+zI5jKICwJz3TOzRA/cPtD0bI9KA+V7Jdmd+05ic8ZLGPvGEeSc44Vxlc/VJI9MUB83HZDsxpjMInTOSY45GRNeeAuqj0UgelAeu1eyfZk7Rk2/d92vDwxMUDLknxY5nJPi0Y9ToKAkdq7h2M9qlm0ISBHEirGSmHAI4iR7RIJyTnOaA7d291rSxUrawJHn2m1Lt73bLEemcDpQEzQCgFAKAUAoBQCgFAKAUAoBQCgFAKAUAoBQCgFAKAUAoBQCgFAKAUBVO1O3V9k3gYZAiLcyNVIYcvUA4oD17NtmRQbOtlhQIHjWRsZ8TsoLMSdSTp7gAOQFAWagFAKAUAoBQCgFAKAUAoBQFL7VbGOa2to5V4lN7aAjJGQ0nCRoeqsw+NAXMDGgoD9oBQCgFAKAUBTH2fG23xKyAulgCjHPhJmdSR0B4SR8TQFzoBQCgFAKAUAoD/9k="/>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fr-FR" altLang="fr-FR">
              <a:solidFill>
                <a:prstClr val="black"/>
              </a:solidFill>
              <a:cs typeface="Arial" panose="020B0604020202020204" pitchFamily="34" charset="0"/>
            </a:endParaRPr>
          </a:p>
        </p:txBody>
      </p:sp>
      <p:sp>
        <p:nvSpPr>
          <p:cNvPr id="20" name="Titre 1"/>
          <p:cNvSpPr txBox="1">
            <a:spLocks/>
          </p:cNvSpPr>
          <p:nvPr/>
        </p:nvSpPr>
        <p:spPr>
          <a:xfrm>
            <a:off x="1060945" y="374333"/>
            <a:ext cx="3430032" cy="603567"/>
          </a:xfrm>
          <a:prstGeom prst="rect">
            <a:avLst/>
          </a:prstGeom>
        </p:spPr>
        <p:txBody>
          <a:bodyPr vert="horz" lIns="91440" tIns="45720" rIns="91440" bIns="45720" rtlCol="0" anchor="ctr">
            <a:noAutofit/>
          </a:bodyPr>
          <a:lstStyle>
            <a:lvl1pPr algn="ctr">
              <a:spcBef>
                <a:spcPct val="0"/>
              </a:spcBef>
              <a:buNone/>
              <a:defRPr sz="3200" b="1">
                <a:solidFill>
                  <a:srgbClr val="C00000"/>
                </a:solidFill>
                <a:latin typeface="Trebuchet MS" pitchFamily="34" charset="0"/>
                <a:ea typeface="+mj-ea"/>
                <a:cs typeface="Arial" pitchFamily="34" charset="0"/>
              </a:defRPr>
            </a:lvl1pPr>
          </a:lstStyle>
          <a:p>
            <a:pPr algn="l"/>
            <a:r>
              <a:rPr lang="fr-FR" dirty="0"/>
              <a:t>CONTACTS</a:t>
            </a:r>
          </a:p>
        </p:txBody>
      </p:sp>
      <p:sp>
        <p:nvSpPr>
          <p:cNvPr id="2" name="ZoneTexte 1">
            <a:extLst>
              <a:ext uri="{FF2B5EF4-FFF2-40B4-BE49-F238E27FC236}">
                <a16:creationId xmlns:a16="http://schemas.microsoft.com/office/drawing/2014/main" id="{227DE5B5-C6C1-E74B-93AE-E9C9E9AB2355}"/>
              </a:ext>
            </a:extLst>
          </p:cNvPr>
          <p:cNvSpPr txBox="1"/>
          <p:nvPr/>
        </p:nvSpPr>
        <p:spPr>
          <a:xfrm>
            <a:off x="597957" y="1579562"/>
            <a:ext cx="5536625" cy="2554545"/>
          </a:xfrm>
          <a:prstGeom prst="rect">
            <a:avLst/>
          </a:prstGeom>
          <a:noFill/>
          <a:ln>
            <a:solidFill>
              <a:schemeClr val="accent6">
                <a:lumMod val="75000"/>
              </a:schemeClr>
            </a:solidFill>
          </a:ln>
        </p:spPr>
        <p:txBody>
          <a:bodyPr wrap="square" rtlCol="0">
            <a:spAutoFit/>
          </a:bodyPr>
          <a:lstStyle/>
          <a:p>
            <a:r>
              <a:rPr lang="fr-FR" sz="2000" b="1" dirty="0">
                <a:solidFill>
                  <a:srgbClr val="C00000"/>
                </a:solidFill>
                <a:latin typeface="Trebuchet MS" panose="020B0703020202090204" pitchFamily="34" charset="0"/>
              </a:rPr>
              <a:t>CAMEROUN ET AFRIQUE CENTRALE</a:t>
            </a:r>
          </a:p>
          <a:p>
            <a:endParaRPr lang="fr-FR" sz="2000" dirty="0">
              <a:latin typeface="Trebuchet MS" panose="020B0703020202090204" pitchFamily="34" charset="0"/>
            </a:endParaRPr>
          </a:p>
          <a:p>
            <a:r>
              <a:rPr lang="fr-FR" sz="2000" dirty="0">
                <a:latin typeface="Trebuchet MS" panose="020B0703020202090204" pitchFamily="34" charset="0"/>
              </a:rPr>
              <a:t>NAHOUA SILUE</a:t>
            </a:r>
          </a:p>
          <a:p>
            <a:r>
              <a:rPr lang="fr-FR" sz="2000" dirty="0">
                <a:latin typeface="Trebuchet MS" panose="020B0703020202090204" pitchFamily="34" charset="0"/>
              </a:rPr>
              <a:t>CEO</a:t>
            </a:r>
          </a:p>
          <a:p>
            <a:r>
              <a:rPr lang="fr-FR" sz="2000" dirty="0">
                <a:latin typeface="Trebuchet MS" panose="020B0703020202090204" pitchFamily="34" charset="0"/>
              </a:rPr>
              <a:t>CORAL MEDIA COMPANY LTD</a:t>
            </a:r>
          </a:p>
          <a:p>
            <a:r>
              <a:rPr lang="fr-FR" sz="2000" dirty="0">
                <a:latin typeface="Trebuchet MS" panose="020B0703020202090204" pitchFamily="34" charset="0"/>
              </a:rPr>
              <a:t>TEL : +237 699 68 94 57</a:t>
            </a:r>
          </a:p>
          <a:p>
            <a:r>
              <a:rPr lang="fr-FR" dirty="0">
                <a:latin typeface="Trebuchet MS" panose="020B0703020202090204" pitchFamily="34" charset="0"/>
              </a:rPr>
              <a:t>EMAIL :</a:t>
            </a:r>
            <a:r>
              <a:rPr lang="fr-FR" sz="2000" dirty="0">
                <a:latin typeface="Trebuchet MS" panose="020B0703020202090204" pitchFamily="34" charset="0"/>
              </a:rPr>
              <a:t> </a:t>
            </a:r>
            <a:r>
              <a:rPr lang="fr-FR" dirty="0">
                <a:latin typeface="Trebuchet MS" panose="020B0703020202090204" pitchFamily="34" charset="0"/>
                <a:hlinkClick r:id="rId2"/>
              </a:rPr>
              <a:t>silue.nahoua@coralmediaafrica.com</a:t>
            </a:r>
            <a:endParaRPr lang="fr-FR" dirty="0">
              <a:latin typeface="Trebuchet MS" panose="020B0703020202090204" pitchFamily="34" charset="0"/>
            </a:endParaRPr>
          </a:p>
          <a:p>
            <a:endParaRPr lang="fr-FR" sz="2000" dirty="0">
              <a:latin typeface="Trebuchet MS" panose="020B0703020202090204" pitchFamily="34" charset="0"/>
            </a:endParaRPr>
          </a:p>
        </p:txBody>
      </p:sp>
      <p:sp>
        <p:nvSpPr>
          <p:cNvPr id="8" name="ZoneTexte 7">
            <a:extLst>
              <a:ext uri="{FF2B5EF4-FFF2-40B4-BE49-F238E27FC236}">
                <a16:creationId xmlns:a16="http://schemas.microsoft.com/office/drawing/2014/main" id="{B1C530EE-6EE0-8845-9D81-9434746F22CD}"/>
              </a:ext>
            </a:extLst>
          </p:cNvPr>
          <p:cNvSpPr txBox="1"/>
          <p:nvPr/>
        </p:nvSpPr>
        <p:spPr>
          <a:xfrm>
            <a:off x="6360532" y="1563328"/>
            <a:ext cx="5434071" cy="2523768"/>
          </a:xfrm>
          <a:prstGeom prst="rect">
            <a:avLst/>
          </a:prstGeom>
          <a:noFill/>
          <a:ln>
            <a:solidFill>
              <a:schemeClr val="accent6">
                <a:lumMod val="75000"/>
              </a:schemeClr>
            </a:solidFill>
          </a:ln>
        </p:spPr>
        <p:txBody>
          <a:bodyPr wrap="square" rtlCol="0">
            <a:spAutoFit/>
          </a:bodyPr>
          <a:lstStyle/>
          <a:p>
            <a:r>
              <a:rPr lang="fr-FR" sz="2000" b="1" dirty="0">
                <a:solidFill>
                  <a:srgbClr val="C00000"/>
                </a:solidFill>
                <a:latin typeface="Trebuchet MS" panose="020B0703020202090204" pitchFamily="34" charset="0"/>
              </a:rPr>
              <a:t>CAMEROUN ET AFRIQUE CENTRALE</a:t>
            </a:r>
          </a:p>
          <a:p>
            <a:endParaRPr lang="fr-FR" sz="2000" dirty="0">
              <a:latin typeface="Trebuchet MS" panose="020B0703020202090204" pitchFamily="34" charset="0"/>
            </a:endParaRPr>
          </a:p>
          <a:p>
            <a:r>
              <a:rPr lang="fr-FR" sz="2000" dirty="0">
                <a:latin typeface="Trebuchet MS" panose="020B0703020202090204" pitchFamily="34" charset="0"/>
              </a:rPr>
              <a:t>OSCAR AYOLA HESSIKAYA</a:t>
            </a:r>
          </a:p>
          <a:p>
            <a:r>
              <a:rPr lang="fr-FR" sz="2000" dirty="0">
                <a:latin typeface="Trebuchet MS" panose="020B0703020202090204" pitchFamily="34" charset="0"/>
              </a:rPr>
              <a:t>DIRECTEUR ASSOCIE</a:t>
            </a:r>
          </a:p>
          <a:p>
            <a:r>
              <a:rPr lang="fr-FR" sz="2000" dirty="0">
                <a:latin typeface="Trebuchet MS" panose="020B0703020202090204" pitchFamily="34" charset="0"/>
              </a:rPr>
              <a:t>CORAL MEDIA COTE D’IVOIRE</a:t>
            </a:r>
          </a:p>
          <a:p>
            <a:r>
              <a:rPr lang="fr-FR" sz="2000" dirty="0">
                <a:latin typeface="Trebuchet MS" panose="020B0703020202090204" pitchFamily="34" charset="0"/>
              </a:rPr>
              <a:t>TEL : +225 08 98 83 96</a:t>
            </a:r>
          </a:p>
          <a:p>
            <a:r>
              <a:rPr lang="fr-FR" dirty="0">
                <a:latin typeface="Trebuchet MS" panose="020B0703020202090204" pitchFamily="34" charset="0"/>
              </a:rPr>
              <a:t>EMAIL : </a:t>
            </a:r>
            <a:r>
              <a:rPr lang="fr-FR" dirty="0">
                <a:latin typeface="Trebuchet MS" panose="020B0703020202090204" pitchFamily="34" charset="0"/>
                <a:hlinkClick r:id="rId2"/>
              </a:rPr>
              <a:t>oscar.hessikaya@coralmediaafrica.com</a:t>
            </a:r>
            <a:endParaRPr lang="fr-FR" dirty="0">
              <a:latin typeface="Trebuchet MS" panose="020B0703020202090204" pitchFamily="34" charset="0"/>
            </a:endParaRPr>
          </a:p>
          <a:p>
            <a:endParaRPr lang="fr-FR" sz="2000" dirty="0">
              <a:latin typeface="Trebuchet MS" panose="020B0703020202090204" pitchFamily="34" charset="0"/>
            </a:endParaRPr>
          </a:p>
        </p:txBody>
      </p:sp>
    </p:spTree>
    <p:extLst>
      <p:ext uri="{BB962C8B-B14F-4D97-AF65-F5344CB8AC3E}">
        <p14:creationId xmlns:p14="http://schemas.microsoft.com/office/powerpoint/2010/main" val="3855779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p:cNvSpPr txBox="1">
            <a:spLocks/>
          </p:cNvSpPr>
          <p:nvPr/>
        </p:nvSpPr>
        <p:spPr>
          <a:xfrm>
            <a:off x="3737118" y="3020408"/>
            <a:ext cx="4697500" cy="817184"/>
          </a:xfrm>
          <a:prstGeom prst="rect">
            <a:avLst/>
          </a:prstGeom>
        </p:spPr>
        <p:txBody>
          <a:bodyPr vert="horz" lIns="91440" tIns="45720" rIns="91440" bIns="45720" rtlCol="0" anchor="ctr">
            <a:normAutofit/>
          </a:bodyPr>
          <a:lstStyle>
            <a:defPPr>
              <a:defRPr lang="fr-FR"/>
            </a:defPPr>
            <a:lvl1pPr algn="ctr">
              <a:spcBef>
                <a:spcPct val="0"/>
              </a:spcBef>
              <a:buNone/>
              <a:defRPr sz="4000" b="1">
                <a:solidFill>
                  <a:srgbClr val="C00000"/>
                </a:solidFill>
                <a:latin typeface="Arial" pitchFamily="34" charset="0"/>
                <a:ea typeface="+mj-ea"/>
                <a:cs typeface="Arial" pitchFamily="34" charset="0"/>
              </a:defRPr>
            </a:lvl1pPr>
          </a:lstStyle>
          <a:p>
            <a:r>
              <a:rPr lang="fr-FR" dirty="0">
                <a:latin typeface="Trebuchet MS" panose="020B0603020202020204" pitchFamily="34" charset="0"/>
              </a:rPr>
              <a:t>MERCI</a:t>
            </a:r>
          </a:p>
        </p:txBody>
      </p:sp>
    </p:spTree>
    <p:extLst>
      <p:ext uri="{BB962C8B-B14F-4D97-AF65-F5344CB8AC3E}">
        <p14:creationId xmlns:p14="http://schemas.microsoft.com/office/powerpoint/2010/main" val="1027373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1157469" y="1811715"/>
            <a:ext cx="10104699" cy="225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algn="just">
              <a:lnSpc>
                <a:spcPct val="150000"/>
              </a:lnSpc>
            </a:pPr>
            <a:r>
              <a:rPr lang="fr-FR" sz="2400" dirty="0">
                <a:latin typeface="Trebuchet MS" panose="020B0703020202090204" pitchFamily="34" charset="0"/>
                <a:ea typeface="Ebrima" pitchFamily="2" charset="0"/>
                <a:cs typeface="Ebrima" pitchFamily="2" charset="0"/>
              </a:rPr>
              <a:t>Transformer notre compréhension profonde du consommateur dans sa relation avec le Media ainsi qu’avec son environnement en des idées et solutions pertinentes pour une communication efficace qui différentie et construit les</a:t>
            </a:r>
            <a:r>
              <a:rPr lang="fr-FR" sz="2400" b="1" dirty="0">
                <a:latin typeface="Trebuchet MS" panose="020B0703020202090204" pitchFamily="34" charset="0"/>
                <a:ea typeface="Ebrima" pitchFamily="2" charset="0"/>
                <a:cs typeface="Ebrima" pitchFamily="2" charset="0"/>
              </a:rPr>
              <a:t> marques</a:t>
            </a:r>
            <a:r>
              <a:rPr lang="fr-FR" sz="2400" dirty="0">
                <a:latin typeface="Trebuchet MS" panose="020B0703020202090204" pitchFamily="34" charset="0"/>
                <a:ea typeface="Ebrima" pitchFamily="2" charset="0"/>
                <a:cs typeface="Ebrima" pitchFamily="2" charset="0"/>
              </a:rPr>
              <a:t> de nos clients.</a:t>
            </a:r>
          </a:p>
        </p:txBody>
      </p:sp>
      <p:sp>
        <p:nvSpPr>
          <p:cNvPr id="5" name="Titre 1"/>
          <p:cNvSpPr txBox="1">
            <a:spLocks/>
          </p:cNvSpPr>
          <p:nvPr/>
        </p:nvSpPr>
        <p:spPr bwMode="auto">
          <a:xfrm>
            <a:off x="2011689" y="209224"/>
            <a:ext cx="8152731" cy="8171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defPPr>
              <a:defRPr lang="fr-FR"/>
            </a:defPPr>
            <a:lvl1pPr algn="ctr" fontAlgn="base">
              <a:spcBef>
                <a:spcPct val="0"/>
              </a:spcBef>
              <a:spcAft>
                <a:spcPct val="0"/>
              </a:spcAft>
              <a:defRPr sz="3600" b="1">
                <a:solidFill>
                  <a:srgbClr val="C00000"/>
                </a:solidFill>
                <a:latin typeface="Trebuchet MS"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a:t>NOTRE FEUILLE DE ROUTE</a:t>
            </a:r>
          </a:p>
        </p:txBody>
      </p:sp>
    </p:spTree>
    <p:extLst>
      <p:ext uri="{BB962C8B-B14F-4D97-AF65-F5344CB8AC3E}">
        <p14:creationId xmlns:p14="http://schemas.microsoft.com/office/powerpoint/2010/main" val="1400013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4920631" y="1492516"/>
            <a:ext cx="2010854" cy="165534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50625" tIns="50625" rIns="50625" bIns="50625" anchor="ctr"/>
          <a:lstStyle/>
          <a:p>
            <a:pPr algn="ctr">
              <a:lnSpc>
                <a:spcPct val="90000"/>
              </a:lnSpc>
              <a:buClr>
                <a:schemeClr val="bg2"/>
              </a:buClr>
              <a:buSzPct val="120000"/>
              <a:defRPr/>
            </a:pPr>
            <a:r>
              <a:rPr lang="en-GB" sz="1400" b="1"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Marketing Review</a:t>
            </a:r>
          </a:p>
          <a:p>
            <a:pPr marL="158496" lvl="1" indent="-156264">
              <a:lnSpc>
                <a:spcPct val="90000"/>
              </a:lnSpc>
              <a:spcBef>
                <a:spcPct val="30000"/>
              </a:spcBef>
              <a:buClr>
                <a:schemeClr val="accent1">
                  <a:lumMod val="50000"/>
                </a:schemeClr>
              </a:buClr>
              <a:buSzPct val="100000"/>
              <a:buFontTx/>
              <a:buChar char="•"/>
              <a:defRPr/>
            </a:pPr>
            <a:r>
              <a:rPr lang="en-GB"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Define business and marketing objectives</a:t>
            </a:r>
          </a:p>
          <a:p>
            <a:pPr marL="158496" lvl="1" indent="-156264">
              <a:lnSpc>
                <a:spcPct val="90000"/>
              </a:lnSpc>
              <a:spcBef>
                <a:spcPct val="30000"/>
              </a:spcBef>
              <a:buClr>
                <a:schemeClr val="accent1">
                  <a:lumMod val="50000"/>
                </a:schemeClr>
              </a:buClr>
              <a:buSzPct val="100000"/>
              <a:buFontTx/>
              <a:buChar char="•"/>
              <a:defRPr/>
            </a:pPr>
            <a:r>
              <a:rPr lang="en-GB"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Agree a vision</a:t>
            </a:r>
          </a:p>
          <a:p>
            <a:pPr marL="158496" lvl="1" indent="-156264">
              <a:lnSpc>
                <a:spcPct val="90000"/>
              </a:lnSpc>
              <a:spcBef>
                <a:spcPct val="30000"/>
              </a:spcBef>
              <a:buClr>
                <a:schemeClr val="accent1">
                  <a:lumMod val="50000"/>
                </a:schemeClr>
              </a:buClr>
              <a:buSzPct val="100000"/>
              <a:buFontTx/>
              <a:buChar char="•"/>
              <a:defRPr/>
            </a:pPr>
            <a:r>
              <a:rPr lang="en-GB"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Set Budgets</a:t>
            </a:r>
          </a:p>
        </p:txBody>
      </p:sp>
      <p:sp>
        <p:nvSpPr>
          <p:cNvPr id="4" name="Rectangle 5"/>
          <p:cNvSpPr>
            <a:spLocks noChangeArrowheads="1"/>
          </p:cNvSpPr>
          <p:nvPr/>
        </p:nvSpPr>
        <p:spPr bwMode="auto">
          <a:xfrm>
            <a:off x="6972506" y="2989213"/>
            <a:ext cx="2457059" cy="170557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50625" tIns="50625" rIns="50625" bIns="50625" anchor="ctr"/>
          <a:lstStyle/>
          <a:p>
            <a:pPr algn="ctr">
              <a:lnSpc>
                <a:spcPct val="90000"/>
              </a:lnSpc>
              <a:buClr>
                <a:schemeClr val="bg2"/>
              </a:buClr>
              <a:buSzPct val="120000"/>
              <a:defRPr/>
            </a:pPr>
            <a:r>
              <a:rPr lang="en-GB" sz="1400" b="1"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Communication Review</a:t>
            </a:r>
          </a:p>
          <a:p>
            <a:pPr marL="158496" lvl="1" indent="-156264">
              <a:lnSpc>
                <a:spcPct val="90000"/>
              </a:lnSpc>
              <a:spcBef>
                <a:spcPct val="30000"/>
              </a:spcBef>
              <a:buClr>
                <a:schemeClr val="accent1">
                  <a:lumMod val="50000"/>
                </a:schemeClr>
              </a:buClr>
              <a:buSzPct val="100000"/>
              <a:buFontTx/>
              <a:buChar char="•"/>
              <a:defRPr/>
            </a:pPr>
            <a:r>
              <a:rPr lang="en-GB"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Agree on KPI’s</a:t>
            </a:r>
          </a:p>
          <a:p>
            <a:pPr marL="158496" lvl="1" indent="-156264">
              <a:lnSpc>
                <a:spcPct val="90000"/>
              </a:lnSpc>
              <a:spcBef>
                <a:spcPct val="30000"/>
              </a:spcBef>
              <a:buClr>
                <a:schemeClr val="accent1">
                  <a:lumMod val="50000"/>
                </a:schemeClr>
              </a:buClr>
              <a:buSzPct val="100000"/>
              <a:buFontTx/>
              <a:buChar char="•"/>
              <a:defRPr/>
            </a:pPr>
            <a:r>
              <a:rPr lang="en-GB"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Define communication objectives</a:t>
            </a:r>
          </a:p>
          <a:p>
            <a:pPr marL="158496" lvl="1" indent="-156264">
              <a:lnSpc>
                <a:spcPct val="90000"/>
              </a:lnSpc>
              <a:spcBef>
                <a:spcPct val="30000"/>
              </a:spcBef>
              <a:buClr>
                <a:schemeClr val="accent1">
                  <a:lumMod val="50000"/>
                </a:schemeClr>
              </a:buClr>
              <a:buSzPct val="100000"/>
              <a:buFontTx/>
              <a:buChar char="•"/>
              <a:defRPr/>
            </a:pPr>
            <a:r>
              <a:rPr lang="en-GB"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Evaluate Communication channels</a:t>
            </a:r>
          </a:p>
        </p:txBody>
      </p:sp>
      <p:sp>
        <p:nvSpPr>
          <p:cNvPr id="5" name="Rectangle 6"/>
          <p:cNvSpPr>
            <a:spLocks noChangeArrowheads="1"/>
          </p:cNvSpPr>
          <p:nvPr/>
        </p:nvSpPr>
        <p:spPr bwMode="auto">
          <a:xfrm>
            <a:off x="4907237" y="4500563"/>
            <a:ext cx="2011691" cy="1513582"/>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50625" tIns="50625" rIns="50625" bIns="50625" anchor="ctr"/>
          <a:lstStyle/>
          <a:p>
            <a:pPr algn="ctr">
              <a:lnSpc>
                <a:spcPct val="90000"/>
              </a:lnSpc>
              <a:buClr>
                <a:schemeClr val="bg2"/>
              </a:buClr>
              <a:buSzPct val="120000"/>
              <a:defRPr/>
            </a:pPr>
            <a:r>
              <a:rPr lang="en-GB" sz="1400" b="1"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Communication Development</a:t>
            </a:r>
          </a:p>
          <a:p>
            <a:pPr>
              <a:buClr>
                <a:schemeClr val="accent1">
                  <a:lumMod val="50000"/>
                </a:schemeClr>
              </a:buClr>
              <a:buFont typeface="Arial" pitchFamily="34" charset="0"/>
              <a:buChar char="•"/>
              <a:defRPr/>
            </a:pPr>
            <a:r>
              <a:rPr lang="en-US"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 Media Implementation Strategy</a:t>
            </a:r>
          </a:p>
          <a:p>
            <a:pPr marL="158496" lvl="1" indent="-156264">
              <a:lnSpc>
                <a:spcPct val="90000"/>
              </a:lnSpc>
              <a:spcBef>
                <a:spcPct val="30000"/>
              </a:spcBef>
              <a:buClr>
                <a:schemeClr val="accent1">
                  <a:lumMod val="50000"/>
                </a:schemeClr>
              </a:buClr>
              <a:buSzPct val="120000"/>
              <a:buFontTx/>
              <a:buChar char="•"/>
              <a:defRPr/>
            </a:pPr>
            <a:r>
              <a:rPr lang="en-GB"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Command and Control</a:t>
            </a:r>
          </a:p>
        </p:txBody>
      </p:sp>
      <p:sp>
        <p:nvSpPr>
          <p:cNvPr id="6" name="Rectangle 7"/>
          <p:cNvSpPr>
            <a:spLocks noChangeArrowheads="1"/>
          </p:cNvSpPr>
          <p:nvPr/>
        </p:nvSpPr>
        <p:spPr bwMode="auto">
          <a:xfrm>
            <a:off x="2867919" y="3060653"/>
            <a:ext cx="2010854" cy="1519163"/>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lIns="50625" tIns="50625" rIns="50625" bIns="50625" anchor="ctr"/>
          <a:lstStyle/>
          <a:p>
            <a:pPr algn="ctr">
              <a:lnSpc>
                <a:spcPct val="90000"/>
              </a:lnSpc>
              <a:buClr>
                <a:schemeClr val="tx1"/>
              </a:buClr>
              <a:buSzPct val="120000"/>
              <a:defRPr/>
            </a:pPr>
            <a:r>
              <a:rPr lang="en-GB" sz="1400" b="1"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Evaluation</a:t>
            </a:r>
          </a:p>
          <a:p>
            <a:pPr marL="158496" lvl="1" indent="-156264">
              <a:lnSpc>
                <a:spcPct val="90000"/>
              </a:lnSpc>
              <a:spcBef>
                <a:spcPct val="30000"/>
              </a:spcBef>
              <a:buClr>
                <a:schemeClr val="accent1">
                  <a:lumMod val="50000"/>
                </a:schemeClr>
              </a:buClr>
              <a:buSzPct val="120000"/>
              <a:buFontTx/>
              <a:buChar char="•"/>
              <a:defRPr/>
            </a:pPr>
            <a:r>
              <a:rPr lang="en-GB"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Evaluation of KPI’s</a:t>
            </a:r>
          </a:p>
          <a:p>
            <a:pPr marL="158496" lvl="1" indent="-156264">
              <a:lnSpc>
                <a:spcPct val="90000"/>
              </a:lnSpc>
              <a:spcBef>
                <a:spcPct val="30000"/>
              </a:spcBef>
              <a:buClr>
                <a:schemeClr val="accent1">
                  <a:lumMod val="50000"/>
                </a:schemeClr>
              </a:buClr>
              <a:buSzPct val="100000"/>
              <a:buFontTx/>
              <a:buChar char="•"/>
              <a:defRPr/>
            </a:pPr>
            <a:r>
              <a:rPr lang="en-GB"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ROI analysis</a:t>
            </a:r>
          </a:p>
          <a:p>
            <a:pPr marL="158496" lvl="1" indent="-156264">
              <a:lnSpc>
                <a:spcPct val="90000"/>
              </a:lnSpc>
              <a:spcBef>
                <a:spcPct val="30000"/>
              </a:spcBef>
              <a:buClr>
                <a:schemeClr val="accent1">
                  <a:lumMod val="50000"/>
                </a:schemeClr>
              </a:buClr>
              <a:buSzPct val="100000"/>
              <a:buFontTx/>
              <a:buChar char="•"/>
              <a:defRPr/>
            </a:pPr>
            <a:r>
              <a:rPr lang="en-GB" sz="1400" dirty="0">
                <a:solidFill>
                  <a:schemeClr val="accent1">
                    <a:lumMod val="50000"/>
                  </a:schemeClr>
                </a:solidFill>
                <a:latin typeface="Ebrima" panose="02000000000000000000" pitchFamily="2" charset="0"/>
                <a:ea typeface="Ebrima" panose="02000000000000000000" pitchFamily="2" charset="0"/>
                <a:cs typeface="Ebrima" panose="02000000000000000000" pitchFamily="2" charset="0"/>
              </a:rPr>
              <a:t>Reapply learning's</a:t>
            </a:r>
          </a:p>
        </p:txBody>
      </p:sp>
      <p:sp>
        <p:nvSpPr>
          <p:cNvPr id="7" name="AutoShape 9"/>
          <p:cNvSpPr>
            <a:spLocks noChangeArrowheads="1"/>
          </p:cNvSpPr>
          <p:nvPr/>
        </p:nvSpPr>
        <p:spPr bwMode="auto">
          <a:xfrm>
            <a:off x="4218256" y="2052713"/>
            <a:ext cx="697352" cy="991195"/>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39" tIns="45719" rIns="91439" bIns="45719" anchor="ctr"/>
          <a:lstStyle/>
          <a:p>
            <a:endParaRPr lang="en-US" sz="1266"/>
          </a:p>
        </p:txBody>
      </p:sp>
      <p:sp>
        <p:nvSpPr>
          <p:cNvPr id="8" name="AutoShape 10"/>
          <p:cNvSpPr>
            <a:spLocks noChangeArrowheads="1"/>
          </p:cNvSpPr>
          <p:nvPr/>
        </p:nvSpPr>
        <p:spPr bwMode="auto">
          <a:xfrm rot="5400000">
            <a:off x="6878325" y="2155825"/>
            <a:ext cx="930920" cy="74255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39" tIns="45719" rIns="91439" bIns="45719" anchor="ctr"/>
          <a:lstStyle/>
          <a:p>
            <a:endParaRPr lang="en-US" sz="1266"/>
          </a:p>
        </p:txBody>
      </p:sp>
      <p:sp>
        <p:nvSpPr>
          <p:cNvPr id="9" name="AutoShape 11"/>
          <p:cNvSpPr>
            <a:spLocks noChangeArrowheads="1"/>
          </p:cNvSpPr>
          <p:nvPr/>
        </p:nvSpPr>
        <p:spPr bwMode="auto">
          <a:xfrm rot="10800000">
            <a:off x="6954925" y="4717110"/>
            <a:ext cx="697353" cy="99007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39" tIns="45719" rIns="91439" bIns="45719" anchor="ctr"/>
          <a:lstStyle/>
          <a:p>
            <a:endParaRPr lang="en-US" sz="1266"/>
          </a:p>
        </p:txBody>
      </p:sp>
      <p:sp>
        <p:nvSpPr>
          <p:cNvPr id="10" name="AutoShape 12"/>
          <p:cNvSpPr>
            <a:spLocks noChangeArrowheads="1"/>
          </p:cNvSpPr>
          <p:nvPr/>
        </p:nvSpPr>
        <p:spPr bwMode="auto">
          <a:xfrm rot="-5400000">
            <a:off x="4065194" y="4667857"/>
            <a:ext cx="929804" cy="742559"/>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91439" tIns="45719" rIns="91439" bIns="45719" anchor="ctr"/>
          <a:lstStyle/>
          <a:p>
            <a:endParaRPr lang="en-US" sz="1266"/>
          </a:p>
        </p:txBody>
      </p:sp>
      <p:sp>
        <p:nvSpPr>
          <p:cNvPr id="11" name="Titre 1"/>
          <p:cNvSpPr txBox="1">
            <a:spLocks/>
          </p:cNvSpPr>
          <p:nvPr/>
        </p:nvSpPr>
        <p:spPr bwMode="auto">
          <a:xfrm>
            <a:off x="2011689" y="182720"/>
            <a:ext cx="8152731" cy="5859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lnSpcReduction="10000"/>
          </a:bodyPr>
          <a:lstStyle>
            <a:defPPr>
              <a:defRPr lang="fr-FR"/>
            </a:defPPr>
            <a:lvl1pPr algn="ctr" fontAlgn="base">
              <a:spcBef>
                <a:spcPct val="0"/>
              </a:spcBef>
              <a:spcAft>
                <a:spcPct val="0"/>
              </a:spcAft>
              <a:defRPr sz="3600" b="1">
                <a:solidFill>
                  <a:srgbClr val="C00000"/>
                </a:solidFill>
                <a:latin typeface="Trebuchet MS"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a:t>NOTRE PROCESS</a:t>
            </a:r>
          </a:p>
        </p:txBody>
      </p:sp>
    </p:spTree>
    <p:extLst>
      <p:ext uri="{BB962C8B-B14F-4D97-AF65-F5344CB8AC3E}">
        <p14:creationId xmlns:p14="http://schemas.microsoft.com/office/powerpoint/2010/main" val="3317524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63682" name="Group 2"/>
          <p:cNvGrpSpPr>
            <a:grpSpLocks/>
          </p:cNvGrpSpPr>
          <p:nvPr/>
        </p:nvGrpSpPr>
        <p:grpSpPr bwMode="auto">
          <a:xfrm>
            <a:off x="2187020" y="891209"/>
            <a:ext cx="7463016" cy="5029415"/>
            <a:chOff x="174" y="480"/>
            <a:chExt cx="5298" cy="3552"/>
          </a:xfrm>
        </p:grpSpPr>
        <p:sp>
          <p:nvSpPr>
            <p:cNvPr id="1863683" name="Rectangle 3"/>
            <p:cNvSpPr>
              <a:spLocks noChangeArrowheads="1"/>
            </p:cNvSpPr>
            <p:nvPr/>
          </p:nvSpPr>
          <p:spPr bwMode="auto">
            <a:xfrm>
              <a:off x="336" y="480"/>
              <a:ext cx="5136" cy="3408"/>
            </a:xfrm>
            <a:prstGeom prst="rect">
              <a:avLst/>
            </a:prstGeom>
            <a:solidFill>
              <a:srgbClr val="827BC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dirty="0"/>
            </a:p>
          </p:txBody>
        </p:sp>
        <p:sp>
          <p:nvSpPr>
            <p:cNvPr id="1863684" name="Rectangle 4"/>
            <p:cNvSpPr>
              <a:spLocks noChangeArrowheads="1"/>
            </p:cNvSpPr>
            <p:nvPr/>
          </p:nvSpPr>
          <p:spPr bwMode="auto">
            <a:xfrm>
              <a:off x="1152" y="1104"/>
              <a:ext cx="3552" cy="2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63685" name="Rectangle 5"/>
            <p:cNvSpPr>
              <a:spLocks noChangeArrowheads="1"/>
            </p:cNvSpPr>
            <p:nvPr/>
          </p:nvSpPr>
          <p:spPr bwMode="auto">
            <a:xfrm>
              <a:off x="1536" y="3120"/>
              <a:ext cx="912" cy="7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63686" name="Rectangle 6"/>
            <p:cNvSpPr>
              <a:spLocks noChangeArrowheads="1"/>
            </p:cNvSpPr>
            <p:nvPr/>
          </p:nvSpPr>
          <p:spPr bwMode="auto">
            <a:xfrm>
              <a:off x="1344" y="1296"/>
              <a:ext cx="3168" cy="177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63687" name="Rectangle 7"/>
            <p:cNvSpPr>
              <a:spLocks noChangeArrowheads="1"/>
            </p:cNvSpPr>
            <p:nvPr/>
          </p:nvSpPr>
          <p:spPr bwMode="auto">
            <a:xfrm>
              <a:off x="1968" y="1728"/>
              <a:ext cx="2064"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63688" name="Rectangle 8"/>
            <p:cNvSpPr>
              <a:spLocks noChangeArrowheads="1"/>
            </p:cNvSpPr>
            <p:nvPr/>
          </p:nvSpPr>
          <p:spPr bwMode="auto">
            <a:xfrm>
              <a:off x="2112" y="2544"/>
              <a:ext cx="523" cy="52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63689" name="AutoShape 9"/>
            <p:cNvSpPr>
              <a:spLocks noChangeArrowheads="1"/>
            </p:cNvSpPr>
            <p:nvPr/>
          </p:nvSpPr>
          <p:spPr bwMode="auto">
            <a:xfrm>
              <a:off x="2234" y="2448"/>
              <a:ext cx="1894" cy="768"/>
            </a:xfrm>
            <a:prstGeom prst="leftArrow">
              <a:avLst>
                <a:gd name="adj1" fmla="val 50000"/>
                <a:gd name="adj2" fmla="val 61654"/>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63690" name="AutoShape 10"/>
            <p:cNvSpPr>
              <a:spLocks noChangeArrowheads="1"/>
            </p:cNvSpPr>
            <p:nvPr/>
          </p:nvSpPr>
          <p:spPr bwMode="auto">
            <a:xfrm>
              <a:off x="1920" y="2976"/>
              <a:ext cx="2160" cy="1056"/>
            </a:xfrm>
            <a:prstGeom prst="leftArrow">
              <a:avLst>
                <a:gd name="adj1" fmla="val 50000"/>
                <a:gd name="adj2" fmla="val 51136"/>
              </a:avLst>
            </a:prstGeom>
            <a:solidFill>
              <a:srgbClr val="827BC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63692" name="Text Box 12"/>
            <p:cNvSpPr txBox="1">
              <a:spLocks noChangeArrowheads="1"/>
            </p:cNvSpPr>
            <p:nvPr/>
          </p:nvSpPr>
          <p:spPr bwMode="auto">
            <a:xfrm>
              <a:off x="174" y="2028"/>
              <a:ext cx="101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00000"/>
                </a:lnSpc>
                <a:spcBef>
                  <a:spcPct val="0"/>
                </a:spcBef>
                <a:spcAft>
                  <a:spcPct val="0"/>
                </a:spcAft>
                <a:buClrTx/>
                <a:buFontTx/>
                <a:buNone/>
              </a:pP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Media Research </a:t>
              </a:r>
            </a:p>
            <a:p>
              <a:pPr algn="ctr">
                <a:lnSpc>
                  <a:spcPct val="100000"/>
                </a:lnSpc>
                <a:spcBef>
                  <a:spcPct val="0"/>
                </a:spcBef>
                <a:spcAft>
                  <a:spcPct val="0"/>
                </a:spcAft>
                <a:buClrTx/>
                <a:buFontTx/>
                <a:buNone/>
              </a:pP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Client Research</a:t>
              </a:r>
              <a:endParaRPr lang="en-GB" sz="12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863693" name="Text Box 13"/>
            <p:cNvSpPr txBox="1">
              <a:spLocks noChangeArrowheads="1"/>
            </p:cNvSpPr>
            <p:nvPr/>
          </p:nvSpPr>
          <p:spPr bwMode="auto">
            <a:xfrm>
              <a:off x="650" y="571"/>
              <a:ext cx="1584" cy="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0"/>
                </a:spcBef>
                <a:spcAft>
                  <a:spcPct val="0"/>
                </a:spcAft>
                <a:buClrTx/>
                <a:buFontTx/>
                <a:buNone/>
              </a:pPr>
              <a:r>
                <a:rPr lang="en-US" sz="1200" b="1" dirty="0" err="1">
                  <a:solidFill>
                    <a:schemeClr val="bg1"/>
                  </a:solidFill>
                  <a:latin typeface="Ebrima" panose="02000000000000000000" pitchFamily="2" charset="0"/>
                  <a:ea typeface="Ebrima" panose="02000000000000000000" pitchFamily="2" charset="0"/>
                  <a:cs typeface="Ebrima" panose="02000000000000000000" pitchFamily="2" charset="0"/>
                </a:rPr>
                <a:t>Adex</a:t>
              </a: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 </a:t>
              </a:r>
            </a:p>
            <a:p>
              <a:pPr algn="ctr">
                <a:lnSpc>
                  <a:spcPct val="100000"/>
                </a:lnSpc>
                <a:spcBef>
                  <a:spcPct val="0"/>
                </a:spcBef>
                <a:spcAft>
                  <a:spcPct val="0"/>
                </a:spcAft>
                <a:buClrTx/>
                <a:buFontTx/>
                <a:buNone/>
              </a:pP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 Client Research</a:t>
              </a:r>
            </a:p>
            <a:p>
              <a:pPr algn="ctr">
                <a:lnSpc>
                  <a:spcPct val="100000"/>
                </a:lnSpc>
                <a:spcBef>
                  <a:spcPct val="0"/>
                </a:spcBef>
                <a:spcAft>
                  <a:spcPct val="0"/>
                </a:spcAft>
                <a:buClrTx/>
                <a:buFontTx/>
                <a:buNone/>
              </a:pPr>
              <a:r>
                <a:rPr lang="en-ZA" sz="1200" b="1" dirty="0" err="1">
                  <a:solidFill>
                    <a:schemeClr val="bg1"/>
                  </a:solidFill>
                  <a:latin typeface="Ebrima" panose="02000000000000000000" pitchFamily="2" charset="0"/>
                  <a:ea typeface="Ebrima" panose="02000000000000000000" pitchFamily="2" charset="0"/>
                  <a:cs typeface="Ebrima" panose="02000000000000000000" pitchFamily="2" charset="0"/>
                </a:rPr>
                <a:t>Adhoc</a:t>
              </a:r>
              <a:r>
                <a:rPr lang="en-ZA" sz="1200" b="1" dirty="0">
                  <a:solidFill>
                    <a:schemeClr val="bg1"/>
                  </a:solidFill>
                  <a:latin typeface="Ebrima" panose="02000000000000000000" pitchFamily="2" charset="0"/>
                  <a:ea typeface="Ebrima" panose="02000000000000000000" pitchFamily="2" charset="0"/>
                  <a:cs typeface="Ebrima" panose="02000000000000000000" pitchFamily="2" charset="0"/>
                </a:rPr>
                <a:t> research</a:t>
              </a:r>
              <a:endParaRPr lang="en-GB" sz="12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863699" name="Text Box 19"/>
            <p:cNvSpPr txBox="1">
              <a:spLocks noChangeArrowheads="1"/>
            </p:cNvSpPr>
            <p:nvPr/>
          </p:nvSpPr>
          <p:spPr bwMode="auto">
            <a:xfrm>
              <a:off x="2937" y="3264"/>
              <a:ext cx="110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0"/>
                </a:spcBef>
                <a:spcAft>
                  <a:spcPct val="0"/>
                </a:spcAft>
                <a:buClrTx/>
                <a:buFontTx/>
                <a:buNone/>
              </a:pPr>
              <a:r>
                <a:rPr lang="en-US" sz="1200" b="1" dirty="0" err="1">
                  <a:solidFill>
                    <a:schemeClr val="bg1"/>
                  </a:solidFill>
                  <a:latin typeface="Ebrima" panose="02000000000000000000" pitchFamily="2" charset="0"/>
                  <a:ea typeface="Ebrima" panose="02000000000000000000" pitchFamily="2" charset="0"/>
                  <a:cs typeface="Ebrima" panose="02000000000000000000" pitchFamily="2" charset="0"/>
                </a:rPr>
                <a:t>AdCheck</a:t>
              </a:r>
              <a:endParaRPr lang="en-US" sz="1200" b="1" dirty="0">
                <a:solidFill>
                  <a:schemeClr val="bg1"/>
                </a:solidFill>
                <a:latin typeface="Ebrima" panose="02000000000000000000" pitchFamily="2" charset="0"/>
                <a:ea typeface="Ebrima" panose="02000000000000000000" pitchFamily="2" charset="0"/>
                <a:cs typeface="Ebrima" panose="02000000000000000000" pitchFamily="2" charset="0"/>
              </a:endParaRPr>
            </a:p>
            <a:p>
              <a:pPr algn="ctr">
                <a:lnSpc>
                  <a:spcPct val="100000"/>
                </a:lnSpc>
                <a:spcBef>
                  <a:spcPct val="0"/>
                </a:spcBef>
                <a:spcAft>
                  <a:spcPct val="0"/>
                </a:spcAft>
                <a:buClrTx/>
                <a:buFontTx/>
                <a:buNone/>
              </a:pPr>
              <a:r>
                <a:rPr lang="en-US" sz="1200" b="1" dirty="0">
                  <a:solidFill>
                    <a:schemeClr val="bg1"/>
                  </a:solidFill>
                  <a:latin typeface="Ebrima" panose="02000000000000000000" pitchFamily="2" charset="0"/>
                  <a:ea typeface="Ebrima" panose="02000000000000000000" pitchFamily="2" charset="0"/>
                  <a:cs typeface="Ebrima" panose="02000000000000000000" pitchFamily="2" charset="0"/>
                </a:rPr>
                <a:t>Brand Tracking</a:t>
              </a:r>
              <a:endParaRPr lang="en-GB" sz="1200" b="1"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863700" name="Text Box 20"/>
            <p:cNvSpPr txBox="1">
              <a:spLocks noChangeArrowheads="1"/>
            </p:cNvSpPr>
            <p:nvPr/>
          </p:nvSpPr>
          <p:spPr bwMode="auto">
            <a:xfrm>
              <a:off x="1392" y="2688"/>
              <a:ext cx="538"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spcAft>
                  <a:spcPct val="0"/>
                </a:spcAft>
                <a:buClrTx/>
                <a:buFontTx/>
                <a:buNone/>
              </a:pPr>
              <a:r>
                <a:rPr lang="en-US" sz="1200">
                  <a:solidFill>
                    <a:schemeClr val="bg1"/>
                  </a:solidFill>
                  <a:latin typeface="Ebrima" panose="02000000000000000000" pitchFamily="2" charset="0"/>
                  <a:ea typeface="Ebrima" panose="02000000000000000000" pitchFamily="2" charset="0"/>
                  <a:cs typeface="Ebrima" panose="02000000000000000000" pitchFamily="2" charset="0"/>
                </a:rPr>
                <a:t>Targeting</a:t>
              </a:r>
              <a:endParaRPr lang="en-GB" sz="120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863701" name="Text Box 21"/>
            <p:cNvSpPr txBox="1">
              <a:spLocks noChangeArrowheads="1"/>
            </p:cNvSpPr>
            <p:nvPr/>
          </p:nvSpPr>
          <p:spPr bwMode="auto">
            <a:xfrm>
              <a:off x="1296" y="2016"/>
              <a:ext cx="72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00000"/>
                </a:lnSpc>
                <a:spcBef>
                  <a:spcPct val="0"/>
                </a:spcBef>
                <a:spcAft>
                  <a:spcPct val="0"/>
                </a:spcAft>
                <a:buClrTx/>
                <a:buFontTx/>
                <a:buNone/>
              </a:pPr>
              <a:r>
                <a:rPr lang="en-US" sz="1200">
                  <a:solidFill>
                    <a:schemeClr val="bg1"/>
                  </a:solidFill>
                  <a:latin typeface="Ebrima" panose="02000000000000000000" pitchFamily="2" charset="0"/>
                  <a:ea typeface="Ebrima" panose="02000000000000000000" pitchFamily="2" charset="0"/>
                  <a:cs typeface="Ebrima" panose="02000000000000000000" pitchFamily="2" charset="0"/>
                </a:rPr>
                <a:t>Competitive Review</a:t>
              </a:r>
              <a:endParaRPr lang="en-GB" sz="120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863702" name="Text Box 22"/>
            <p:cNvSpPr txBox="1">
              <a:spLocks noChangeArrowheads="1"/>
            </p:cNvSpPr>
            <p:nvPr/>
          </p:nvSpPr>
          <p:spPr bwMode="auto">
            <a:xfrm>
              <a:off x="1488" y="1377"/>
              <a:ext cx="96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spcAft>
                  <a:spcPct val="0"/>
                </a:spcAft>
                <a:buClrTx/>
                <a:buFontTx/>
                <a:buNone/>
              </a:pPr>
              <a:r>
                <a:rPr lang="en-US" sz="1200" dirty="0">
                  <a:solidFill>
                    <a:schemeClr val="bg1"/>
                  </a:solidFill>
                  <a:latin typeface="Ebrima" panose="02000000000000000000" pitchFamily="2" charset="0"/>
                  <a:ea typeface="Ebrima" panose="02000000000000000000" pitchFamily="2" charset="0"/>
                  <a:cs typeface="Ebrima" panose="02000000000000000000" pitchFamily="2" charset="0"/>
                </a:rPr>
                <a:t>Media Consumption</a:t>
              </a:r>
              <a:endParaRPr lang="en-GB" sz="1200" dirty="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863703" name="Text Box 23"/>
            <p:cNvSpPr txBox="1">
              <a:spLocks noChangeArrowheads="1"/>
            </p:cNvSpPr>
            <p:nvPr/>
          </p:nvSpPr>
          <p:spPr bwMode="auto">
            <a:xfrm>
              <a:off x="2640" y="1392"/>
              <a:ext cx="960"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spcAft>
                  <a:spcPct val="0"/>
                </a:spcAft>
                <a:buClrTx/>
                <a:buFontTx/>
                <a:buNone/>
              </a:pPr>
              <a:r>
                <a:rPr lang="en-US" sz="1200">
                  <a:solidFill>
                    <a:schemeClr val="bg1"/>
                  </a:solidFill>
                  <a:latin typeface="Ebrima" panose="02000000000000000000" pitchFamily="2" charset="0"/>
                  <a:ea typeface="Ebrima" panose="02000000000000000000" pitchFamily="2" charset="0"/>
                  <a:cs typeface="Ebrima" panose="02000000000000000000" pitchFamily="2" charset="0"/>
                </a:rPr>
                <a:t>Strategy</a:t>
              </a:r>
              <a:endParaRPr lang="en-GB" sz="120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863704" name="Text Box 24"/>
            <p:cNvSpPr txBox="1">
              <a:spLocks noChangeArrowheads="1"/>
            </p:cNvSpPr>
            <p:nvPr/>
          </p:nvSpPr>
          <p:spPr bwMode="auto">
            <a:xfrm>
              <a:off x="3504" y="1440"/>
              <a:ext cx="960"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spcAft>
                  <a:spcPct val="0"/>
                </a:spcAft>
                <a:buClrTx/>
                <a:buFontTx/>
                <a:buNone/>
              </a:pPr>
              <a:r>
                <a:rPr lang="en-US" sz="1200">
                  <a:solidFill>
                    <a:schemeClr val="bg1"/>
                  </a:solidFill>
                  <a:latin typeface="Ebrima" panose="02000000000000000000" pitchFamily="2" charset="0"/>
                  <a:ea typeface="Ebrima" panose="02000000000000000000" pitchFamily="2" charset="0"/>
                  <a:cs typeface="Ebrima" panose="02000000000000000000" pitchFamily="2" charset="0"/>
                </a:rPr>
                <a:t>Implementation</a:t>
              </a:r>
              <a:endParaRPr lang="en-GB" sz="120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863705" name="Text Box 25"/>
            <p:cNvSpPr txBox="1">
              <a:spLocks noChangeArrowheads="1"/>
            </p:cNvSpPr>
            <p:nvPr/>
          </p:nvSpPr>
          <p:spPr bwMode="auto">
            <a:xfrm>
              <a:off x="4080" y="2208"/>
              <a:ext cx="480"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spcAft>
                  <a:spcPct val="0"/>
                </a:spcAft>
                <a:buClrTx/>
                <a:buFontTx/>
                <a:buNone/>
              </a:pPr>
              <a:r>
                <a:rPr lang="en-US" sz="1200">
                  <a:solidFill>
                    <a:schemeClr val="bg1"/>
                  </a:solidFill>
                  <a:latin typeface="Ebrima" panose="02000000000000000000" pitchFamily="2" charset="0"/>
                  <a:ea typeface="Ebrima" panose="02000000000000000000" pitchFamily="2" charset="0"/>
                  <a:cs typeface="Ebrima" panose="02000000000000000000" pitchFamily="2" charset="0"/>
                </a:rPr>
                <a:t>Buying</a:t>
              </a:r>
              <a:endParaRPr lang="en-GB" sz="1200">
                <a:solidFill>
                  <a:schemeClr val="bg1"/>
                </a:solidFill>
                <a:latin typeface="Ebrima" panose="02000000000000000000" pitchFamily="2" charset="0"/>
                <a:ea typeface="Ebrima" panose="02000000000000000000" pitchFamily="2" charset="0"/>
                <a:cs typeface="Ebrima" panose="02000000000000000000" pitchFamily="2" charset="0"/>
              </a:endParaRPr>
            </a:p>
          </p:txBody>
        </p:sp>
        <p:sp>
          <p:nvSpPr>
            <p:cNvPr id="1863706" name="Text Box 26"/>
            <p:cNvSpPr txBox="1">
              <a:spLocks noChangeArrowheads="1"/>
            </p:cNvSpPr>
            <p:nvPr/>
          </p:nvSpPr>
          <p:spPr bwMode="auto">
            <a:xfrm>
              <a:off x="3120" y="2688"/>
              <a:ext cx="96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0"/>
                </a:spcBef>
                <a:spcAft>
                  <a:spcPct val="0"/>
                </a:spcAft>
                <a:buClrTx/>
                <a:buFontTx/>
                <a:buNone/>
              </a:pPr>
              <a:r>
                <a:rPr lang="en-US" sz="1200">
                  <a:solidFill>
                    <a:schemeClr val="bg1"/>
                  </a:solidFill>
                  <a:latin typeface="Ebrima" panose="02000000000000000000" pitchFamily="2" charset="0"/>
                  <a:ea typeface="Ebrima" panose="02000000000000000000" pitchFamily="2" charset="0"/>
                  <a:cs typeface="Ebrima" panose="02000000000000000000" pitchFamily="2" charset="0"/>
                </a:rPr>
                <a:t>Verification &amp; Learnings</a:t>
              </a:r>
              <a:endParaRPr lang="en-GB" sz="1200">
                <a:solidFill>
                  <a:schemeClr val="bg1"/>
                </a:solidFill>
                <a:latin typeface="Ebrima" panose="02000000000000000000" pitchFamily="2" charset="0"/>
                <a:ea typeface="Ebrima" panose="02000000000000000000" pitchFamily="2" charset="0"/>
                <a:cs typeface="Ebrima" panose="02000000000000000000" pitchFamily="2" charset="0"/>
              </a:endParaRPr>
            </a:p>
          </p:txBody>
        </p:sp>
      </p:grpSp>
      <p:sp>
        <p:nvSpPr>
          <p:cNvPr id="30" name="Titre 1"/>
          <p:cNvSpPr txBox="1">
            <a:spLocks/>
          </p:cNvSpPr>
          <p:nvPr/>
        </p:nvSpPr>
        <p:spPr bwMode="auto">
          <a:xfrm>
            <a:off x="2011689" y="182720"/>
            <a:ext cx="8152731" cy="5859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lnSpcReduction="10000"/>
          </a:bodyPr>
          <a:lstStyle>
            <a:defPPr>
              <a:defRPr lang="fr-FR"/>
            </a:defPPr>
            <a:lvl1pPr algn="ctr" fontAlgn="base">
              <a:spcBef>
                <a:spcPct val="0"/>
              </a:spcBef>
              <a:spcAft>
                <a:spcPct val="0"/>
              </a:spcAft>
              <a:defRPr sz="3600" b="1">
                <a:solidFill>
                  <a:srgbClr val="C00000"/>
                </a:solidFill>
                <a:latin typeface="Trebuchet MS" pitchFamily="34" charset="0"/>
                <a:ea typeface="+mj-ea"/>
                <a:cs typeface="Arial" pitchFamily="34" charset="0"/>
              </a:defRPr>
            </a:lvl1pPr>
            <a:lvl2pPr algn="ctr" fontAlgn="base">
              <a:spcBef>
                <a:spcPct val="0"/>
              </a:spcBef>
              <a:spcAft>
                <a:spcPct val="0"/>
              </a:spcAft>
              <a:defRPr sz="4400">
                <a:latin typeface="Calibri" pitchFamily="34" charset="0"/>
              </a:defRPr>
            </a:lvl2pPr>
            <a:lvl3pPr algn="ctr" fontAlgn="base">
              <a:spcBef>
                <a:spcPct val="0"/>
              </a:spcBef>
              <a:spcAft>
                <a:spcPct val="0"/>
              </a:spcAft>
              <a:defRPr sz="4400">
                <a:latin typeface="Calibri" pitchFamily="34" charset="0"/>
              </a:defRPr>
            </a:lvl3pPr>
            <a:lvl4pPr algn="ctr" fontAlgn="base">
              <a:spcBef>
                <a:spcPct val="0"/>
              </a:spcBef>
              <a:spcAft>
                <a:spcPct val="0"/>
              </a:spcAft>
              <a:defRPr sz="4400">
                <a:latin typeface="Calibri" pitchFamily="34" charset="0"/>
              </a:defRPr>
            </a:lvl4pPr>
            <a:lvl5pPr algn="ctr" fontAlgn="base">
              <a:spcBef>
                <a:spcPct val="0"/>
              </a:spcBef>
              <a:spcAft>
                <a:spcPct val="0"/>
              </a:spcAft>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r>
              <a:rPr lang="fr-FR" dirty="0"/>
              <a:t>NOTRE PROCESS</a:t>
            </a:r>
          </a:p>
        </p:txBody>
      </p:sp>
      <p:sp>
        <p:nvSpPr>
          <p:cNvPr id="31" name="Text Box 13"/>
          <p:cNvSpPr txBox="1">
            <a:spLocks noChangeArrowheads="1"/>
          </p:cNvSpPr>
          <p:nvPr/>
        </p:nvSpPr>
        <p:spPr bwMode="auto">
          <a:xfrm>
            <a:off x="8494632" y="2588615"/>
            <a:ext cx="11554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00000"/>
              </a:lnSpc>
              <a:spcBef>
                <a:spcPct val="0"/>
              </a:spcBef>
              <a:spcAft>
                <a:spcPct val="0"/>
              </a:spcAft>
              <a:buClrTx/>
              <a:buFontTx/>
              <a:buNone/>
            </a:pPr>
            <a:r>
              <a:rPr lang="en-GB" sz="1200" b="1" dirty="0">
                <a:solidFill>
                  <a:schemeClr val="bg1"/>
                </a:solidFill>
                <a:latin typeface="Ebrima" panose="02000000000000000000" pitchFamily="2" charset="0"/>
                <a:ea typeface="Ebrima" panose="02000000000000000000" pitchFamily="2" charset="0"/>
                <a:cs typeface="Ebrima" panose="02000000000000000000" pitchFamily="2" charset="0"/>
              </a:rPr>
              <a:t>Relationship</a:t>
            </a:r>
          </a:p>
          <a:p>
            <a:pPr algn="ctr">
              <a:lnSpc>
                <a:spcPct val="100000"/>
              </a:lnSpc>
              <a:spcBef>
                <a:spcPct val="0"/>
              </a:spcBef>
              <a:spcAft>
                <a:spcPct val="0"/>
              </a:spcAft>
              <a:buClrTx/>
              <a:buFontTx/>
              <a:buNone/>
            </a:pPr>
            <a:r>
              <a:rPr lang="en-GB" sz="1200" b="1" dirty="0">
                <a:solidFill>
                  <a:schemeClr val="bg1"/>
                </a:solidFill>
                <a:latin typeface="Ebrima" panose="02000000000000000000" pitchFamily="2" charset="0"/>
                <a:ea typeface="Ebrima" panose="02000000000000000000" pitchFamily="2" charset="0"/>
                <a:cs typeface="Ebrima" panose="02000000000000000000" pitchFamily="2" charset="0"/>
              </a:rPr>
              <a:t>Commitment</a:t>
            </a:r>
          </a:p>
          <a:p>
            <a:pPr algn="ctr">
              <a:lnSpc>
                <a:spcPct val="100000"/>
              </a:lnSpc>
              <a:spcBef>
                <a:spcPct val="0"/>
              </a:spcBef>
              <a:spcAft>
                <a:spcPct val="0"/>
              </a:spcAft>
              <a:buClrTx/>
              <a:buFontTx/>
              <a:buNone/>
            </a:pPr>
            <a:r>
              <a:rPr lang="en-GB" sz="1200" b="1" dirty="0">
                <a:solidFill>
                  <a:schemeClr val="bg1"/>
                </a:solidFill>
                <a:latin typeface="Ebrima" panose="02000000000000000000" pitchFamily="2" charset="0"/>
                <a:ea typeface="Ebrima" panose="02000000000000000000" pitchFamily="2" charset="0"/>
                <a:cs typeface="Ebrima" panose="02000000000000000000" pitchFamily="2" charset="0"/>
              </a:rPr>
              <a:t>Reliability</a:t>
            </a:r>
          </a:p>
        </p:txBody>
      </p:sp>
    </p:spTree>
    <p:extLst>
      <p:ext uri="{BB962C8B-B14F-4D97-AF65-F5344CB8AC3E}">
        <p14:creationId xmlns:p14="http://schemas.microsoft.com/office/powerpoint/2010/main" val="317389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C services.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131" y="3609010"/>
            <a:ext cx="9301266" cy="3187455"/>
          </a:xfrm>
          <a:prstGeom prst="rect">
            <a:avLst/>
          </a:prstGeom>
        </p:spPr>
      </p:pic>
      <p:sp>
        <p:nvSpPr>
          <p:cNvPr id="6" name="AutoShape 32"/>
          <p:cNvSpPr>
            <a:spLocks/>
          </p:cNvSpPr>
          <p:nvPr/>
        </p:nvSpPr>
        <p:spPr bwMode="auto">
          <a:xfrm>
            <a:off x="5834548" y="3321190"/>
            <a:ext cx="668749" cy="9256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95" y="4044"/>
                </a:moveTo>
                <a:lnTo>
                  <a:pt x="19695" y="19754"/>
                </a:lnTo>
                <a:lnTo>
                  <a:pt x="1849" y="19754"/>
                </a:lnTo>
                <a:lnTo>
                  <a:pt x="1849" y="21600"/>
                </a:lnTo>
                <a:lnTo>
                  <a:pt x="21600" y="21600"/>
                </a:lnTo>
                <a:lnTo>
                  <a:pt x="21600" y="4044"/>
                </a:lnTo>
                <a:cubicBezTo>
                  <a:pt x="21600" y="4044"/>
                  <a:pt x="19695" y="4044"/>
                  <a:pt x="19695" y="4044"/>
                </a:cubicBezTo>
                <a:close/>
                <a:moveTo>
                  <a:pt x="13515" y="14865"/>
                </a:moveTo>
                <a:lnTo>
                  <a:pt x="11916" y="14865"/>
                </a:lnTo>
                <a:lnTo>
                  <a:pt x="11916" y="10561"/>
                </a:lnTo>
                <a:lnTo>
                  <a:pt x="10186" y="10561"/>
                </a:lnTo>
                <a:lnTo>
                  <a:pt x="10186" y="9347"/>
                </a:lnTo>
                <a:cubicBezTo>
                  <a:pt x="11285" y="9375"/>
                  <a:pt x="12054" y="9072"/>
                  <a:pt x="12215" y="8032"/>
                </a:cubicBezTo>
                <a:lnTo>
                  <a:pt x="13515" y="8032"/>
                </a:lnTo>
                <a:cubicBezTo>
                  <a:pt x="13515" y="8032"/>
                  <a:pt x="13515" y="14865"/>
                  <a:pt x="13515" y="14865"/>
                </a:cubicBezTo>
                <a:close/>
                <a:moveTo>
                  <a:pt x="6828" y="14988"/>
                </a:moveTo>
                <a:cubicBezTo>
                  <a:pt x="5215" y="14988"/>
                  <a:pt x="4143" y="14089"/>
                  <a:pt x="4172" y="12384"/>
                </a:cubicBezTo>
                <a:lnTo>
                  <a:pt x="5698" y="12384"/>
                </a:lnTo>
                <a:cubicBezTo>
                  <a:pt x="5725" y="13140"/>
                  <a:pt x="6039" y="13692"/>
                  <a:pt x="6808" y="13692"/>
                </a:cubicBezTo>
                <a:cubicBezTo>
                  <a:pt x="7315" y="13692"/>
                  <a:pt x="7827" y="13400"/>
                  <a:pt x="7827" y="12747"/>
                </a:cubicBezTo>
                <a:cubicBezTo>
                  <a:pt x="7827" y="11921"/>
                  <a:pt x="7232" y="11860"/>
                  <a:pt x="6234" y="11860"/>
                </a:cubicBezTo>
                <a:lnTo>
                  <a:pt x="6234" y="10706"/>
                </a:lnTo>
                <a:cubicBezTo>
                  <a:pt x="6937" y="10765"/>
                  <a:pt x="7699" y="10668"/>
                  <a:pt x="7699" y="9988"/>
                </a:cubicBezTo>
                <a:cubicBezTo>
                  <a:pt x="7699" y="9450"/>
                  <a:pt x="7248" y="9205"/>
                  <a:pt x="6828" y="9205"/>
                </a:cubicBezTo>
                <a:cubicBezTo>
                  <a:pt x="6124" y="9205"/>
                  <a:pt x="5857" y="9704"/>
                  <a:pt x="5870" y="10390"/>
                </a:cubicBezTo>
                <a:lnTo>
                  <a:pt x="4334" y="10390"/>
                </a:lnTo>
                <a:cubicBezTo>
                  <a:pt x="4397" y="8733"/>
                  <a:pt x="5439" y="7900"/>
                  <a:pt x="6818" y="7900"/>
                </a:cubicBezTo>
                <a:cubicBezTo>
                  <a:pt x="8003" y="7900"/>
                  <a:pt x="9230" y="8624"/>
                  <a:pt x="9230" y="9837"/>
                </a:cubicBezTo>
                <a:cubicBezTo>
                  <a:pt x="9230" y="10465"/>
                  <a:pt x="8942" y="10954"/>
                  <a:pt x="8448" y="11192"/>
                </a:cubicBezTo>
                <a:cubicBezTo>
                  <a:pt x="9094" y="11432"/>
                  <a:pt x="9485" y="11997"/>
                  <a:pt x="9485" y="12720"/>
                </a:cubicBezTo>
                <a:cubicBezTo>
                  <a:pt x="9485" y="14139"/>
                  <a:pt x="8270" y="14988"/>
                  <a:pt x="6828" y="14988"/>
                </a:cubicBezTo>
                <a:close/>
                <a:moveTo>
                  <a:pt x="15579" y="2346"/>
                </a:moveTo>
                <a:lnTo>
                  <a:pt x="15579" y="3323"/>
                </a:lnTo>
                <a:cubicBezTo>
                  <a:pt x="15579" y="4484"/>
                  <a:pt x="14600" y="5430"/>
                  <a:pt x="13396" y="5430"/>
                </a:cubicBezTo>
                <a:cubicBezTo>
                  <a:pt x="12192" y="5430"/>
                  <a:pt x="11212" y="4484"/>
                  <a:pt x="11212" y="3323"/>
                </a:cubicBezTo>
                <a:lnTo>
                  <a:pt x="11212" y="2346"/>
                </a:lnTo>
                <a:lnTo>
                  <a:pt x="6738" y="2346"/>
                </a:lnTo>
                <a:lnTo>
                  <a:pt x="6738" y="3318"/>
                </a:lnTo>
                <a:cubicBezTo>
                  <a:pt x="6738" y="4480"/>
                  <a:pt x="5759" y="5425"/>
                  <a:pt x="4555" y="5425"/>
                </a:cubicBezTo>
                <a:cubicBezTo>
                  <a:pt x="3350" y="5425"/>
                  <a:pt x="2371" y="4480"/>
                  <a:pt x="2371" y="3318"/>
                </a:cubicBezTo>
                <a:lnTo>
                  <a:pt x="2371" y="2346"/>
                </a:lnTo>
                <a:lnTo>
                  <a:pt x="0" y="2346"/>
                </a:lnTo>
                <a:lnTo>
                  <a:pt x="0" y="18091"/>
                </a:lnTo>
                <a:lnTo>
                  <a:pt x="17900" y="18091"/>
                </a:lnTo>
                <a:lnTo>
                  <a:pt x="17900" y="2346"/>
                </a:lnTo>
                <a:cubicBezTo>
                  <a:pt x="17900" y="2346"/>
                  <a:pt x="15579" y="2346"/>
                  <a:pt x="15579" y="2346"/>
                </a:cubicBezTo>
                <a:close/>
                <a:moveTo>
                  <a:pt x="5543" y="953"/>
                </a:moveTo>
                <a:cubicBezTo>
                  <a:pt x="5543" y="427"/>
                  <a:pt x="5101" y="0"/>
                  <a:pt x="4555" y="0"/>
                </a:cubicBezTo>
                <a:cubicBezTo>
                  <a:pt x="4009" y="0"/>
                  <a:pt x="3566" y="427"/>
                  <a:pt x="3566" y="953"/>
                </a:cubicBezTo>
                <a:lnTo>
                  <a:pt x="3566" y="3353"/>
                </a:lnTo>
                <a:cubicBezTo>
                  <a:pt x="3566" y="3880"/>
                  <a:pt x="4009" y="4307"/>
                  <a:pt x="4555" y="4307"/>
                </a:cubicBezTo>
                <a:cubicBezTo>
                  <a:pt x="5101" y="4307"/>
                  <a:pt x="5543" y="3880"/>
                  <a:pt x="5543" y="3353"/>
                </a:cubicBezTo>
                <a:cubicBezTo>
                  <a:pt x="5543" y="3353"/>
                  <a:pt x="5543" y="953"/>
                  <a:pt x="5543" y="953"/>
                </a:cubicBezTo>
                <a:close/>
                <a:moveTo>
                  <a:pt x="14385" y="3358"/>
                </a:moveTo>
                <a:cubicBezTo>
                  <a:pt x="14385" y="3884"/>
                  <a:pt x="13942" y="4311"/>
                  <a:pt x="13396" y="4311"/>
                </a:cubicBezTo>
                <a:cubicBezTo>
                  <a:pt x="12850" y="4311"/>
                  <a:pt x="12407" y="3884"/>
                  <a:pt x="12407" y="3358"/>
                </a:cubicBezTo>
                <a:lnTo>
                  <a:pt x="12407" y="958"/>
                </a:lnTo>
                <a:cubicBezTo>
                  <a:pt x="12407" y="431"/>
                  <a:pt x="12850" y="4"/>
                  <a:pt x="13396" y="4"/>
                </a:cubicBezTo>
                <a:cubicBezTo>
                  <a:pt x="13942" y="4"/>
                  <a:pt x="14385" y="431"/>
                  <a:pt x="14385" y="958"/>
                </a:cubicBezTo>
                <a:cubicBezTo>
                  <a:pt x="14385" y="958"/>
                  <a:pt x="14385" y="3358"/>
                  <a:pt x="14385" y="3358"/>
                </a:cubicBezTo>
                <a:close/>
              </a:path>
            </a:pathLst>
          </a:custGeom>
          <a:solidFill>
            <a:srgbClr val="EA6E24"/>
          </a:solidFill>
          <a:ln>
            <a:noFill/>
          </a:ln>
          <a:effectLst/>
          <a:extLst/>
        </p:spPr>
        <p:txBody>
          <a:bodyPr lIns="19048" tIns="19048" rIns="19048" bIns="19048" anchor="ctr"/>
          <a:lstStyle>
            <a:lvl1pPr defTabSz="457200">
              <a:defRPr sz="5600">
                <a:solidFill>
                  <a:srgbClr val="000000"/>
                </a:solidFill>
                <a:latin typeface="Gill Sans" charset="0"/>
                <a:ea typeface="Gill Sans" charset="0"/>
                <a:cs typeface="Gill Sans" charset="0"/>
                <a:sym typeface="Gill Sans" charset="0"/>
              </a:defRPr>
            </a:lvl1pPr>
            <a:lvl2pPr defTabSz="457200">
              <a:defRPr sz="5600">
                <a:solidFill>
                  <a:srgbClr val="000000"/>
                </a:solidFill>
                <a:latin typeface="Gill Sans" charset="0"/>
                <a:ea typeface="Gill Sans" charset="0"/>
                <a:cs typeface="Gill Sans" charset="0"/>
                <a:sym typeface="Gill Sans" charset="0"/>
              </a:defRPr>
            </a:lvl2pPr>
            <a:lvl3pPr defTabSz="457200">
              <a:defRPr sz="5600">
                <a:solidFill>
                  <a:srgbClr val="000000"/>
                </a:solidFill>
                <a:latin typeface="Gill Sans" charset="0"/>
                <a:ea typeface="Gill Sans" charset="0"/>
                <a:cs typeface="Gill Sans" charset="0"/>
                <a:sym typeface="Gill Sans" charset="0"/>
              </a:defRPr>
            </a:lvl3pPr>
            <a:lvl4pPr defTabSz="457200">
              <a:defRPr sz="5600">
                <a:solidFill>
                  <a:srgbClr val="000000"/>
                </a:solidFill>
                <a:latin typeface="Gill Sans" charset="0"/>
                <a:ea typeface="Gill Sans" charset="0"/>
                <a:cs typeface="Gill Sans" charset="0"/>
                <a:sym typeface="Gill Sans" charset="0"/>
              </a:defRPr>
            </a:lvl4pPr>
            <a:lvl5pPr defTabSz="457200">
              <a:defRPr sz="5600">
                <a:solidFill>
                  <a:srgbClr val="000000"/>
                </a:solidFill>
                <a:latin typeface="Gill Sans" charset="0"/>
                <a:ea typeface="Gill Sans" charset="0"/>
                <a:cs typeface="Gill Sans" charset="0"/>
                <a:sym typeface="Gill Sans" charset="0"/>
              </a:defRPr>
            </a:lvl5pPr>
            <a:lvl6pPr marL="18288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endParaRPr lang="en-US" sz="1500">
              <a:solidFill>
                <a:srgbClr val="FFFFFF"/>
              </a:solidFill>
              <a:effectLst>
                <a:outerShdw blurRad="38100" dist="38100" dir="2700000" algn="tl">
                  <a:srgbClr val="C0C0C0"/>
                </a:outerShdw>
              </a:effectLst>
            </a:endParaRPr>
          </a:p>
        </p:txBody>
      </p:sp>
      <p:sp>
        <p:nvSpPr>
          <p:cNvPr id="7" name="AutoShape 30"/>
          <p:cNvSpPr>
            <a:spLocks/>
          </p:cNvSpPr>
          <p:nvPr/>
        </p:nvSpPr>
        <p:spPr bwMode="auto">
          <a:xfrm>
            <a:off x="4100220" y="3407713"/>
            <a:ext cx="328772" cy="839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110" y="2630"/>
                </a:moveTo>
                <a:lnTo>
                  <a:pt x="10493" y="2630"/>
                </a:lnTo>
                <a:lnTo>
                  <a:pt x="10493" y="7417"/>
                </a:lnTo>
                <a:lnTo>
                  <a:pt x="8110" y="7417"/>
                </a:lnTo>
                <a:cubicBezTo>
                  <a:pt x="8110" y="7417"/>
                  <a:pt x="8110" y="2630"/>
                  <a:pt x="8110" y="2630"/>
                </a:cubicBezTo>
                <a:close/>
                <a:moveTo>
                  <a:pt x="0" y="13264"/>
                </a:moveTo>
                <a:lnTo>
                  <a:pt x="21600" y="13264"/>
                </a:lnTo>
                <a:cubicBezTo>
                  <a:pt x="21600" y="8459"/>
                  <a:pt x="15944" y="8225"/>
                  <a:pt x="15944" y="4841"/>
                </a:cubicBezTo>
                <a:cubicBezTo>
                  <a:pt x="15944" y="2249"/>
                  <a:pt x="18967" y="1704"/>
                  <a:pt x="19099" y="0"/>
                </a:cubicBezTo>
                <a:lnTo>
                  <a:pt x="2500" y="0"/>
                </a:lnTo>
                <a:cubicBezTo>
                  <a:pt x="2634" y="1719"/>
                  <a:pt x="5655" y="2229"/>
                  <a:pt x="5655" y="4841"/>
                </a:cubicBezTo>
                <a:cubicBezTo>
                  <a:pt x="5655" y="8235"/>
                  <a:pt x="0" y="8444"/>
                  <a:pt x="0" y="13264"/>
                </a:cubicBezTo>
                <a:close/>
                <a:moveTo>
                  <a:pt x="12786" y="14574"/>
                </a:moveTo>
                <a:lnTo>
                  <a:pt x="12786" y="19485"/>
                </a:lnTo>
                <a:lnTo>
                  <a:pt x="8813" y="21600"/>
                </a:lnTo>
                <a:lnTo>
                  <a:pt x="8813" y="14574"/>
                </a:lnTo>
                <a:cubicBezTo>
                  <a:pt x="8813" y="14574"/>
                  <a:pt x="12786" y="14574"/>
                  <a:pt x="12786" y="14574"/>
                </a:cubicBezTo>
                <a:close/>
              </a:path>
            </a:pathLst>
          </a:custGeom>
          <a:solidFill>
            <a:srgbClr val="8B891A"/>
          </a:solidFill>
          <a:ln>
            <a:noFill/>
          </a:ln>
          <a:effectLst/>
          <a:extLst/>
        </p:spPr>
        <p:txBody>
          <a:bodyPr lIns="19048" tIns="19048" rIns="19048" bIns="19048" anchor="ctr"/>
          <a:lstStyle>
            <a:lvl1pPr defTabSz="457200">
              <a:defRPr sz="5600">
                <a:solidFill>
                  <a:srgbClr val="000000"/>
                </a:solidFill>
                <a:latin typeface="Gill Sans" charset="0"/>
                <a:ea typeface="Gill Sans" charset="0"/>
                <a:cs typeface="Gill Sans" charset="0"/>
                <a:sym typeface="Gill Sans" charset="0"/>
              </a:defRPr>
            </a:lvl1pPr>
            <a:lvl2pPr defTabSz="457200">
              <a:defRPr sz="5600">
                <a:solidFill>
                  <a:srgbClr val="000000"/>
                </a:solidFill>
                <a:latin typeface="Gill Sans" charset="0"/>
                <a:ea typeface="Gill Sans" charset="0"/>
                <a:cs typeface="Gill Sans" charset="0"/>
                <a:sym typeface="Gill Sans" charset="0"/>
              </a:defRPr>
            </a:lvl2pPr>
            <a:lvl3pPr defTabSz="457200">
              <a:defRPr sz="5600">
                <a:solidFill>
                  <a:srgbClr val="000000"/>
                </a:solidFill>
                <a:latin typeface="Gill Sans" charset="0"/>
                <a:ea typeface="Gill Sans" charset="0"/>
                <a:cs typeface="Gill Sans" charset="0"/>
                <a:sym typeface="Gill Sans" charset="0"/>
              </a:defRPr>
            </a:lvl3pPr>
            <a:lvl4pPr defTabSz="457200">
              <a:defRPr sz="5600">
                <a:solidFill>
                  <a:srgbClr val="000000"/>
                </a:solidFill>
                <a:latin typeface="Gill Sans" charset="0"/>
                <a:ea typeface="Gill Sans" charset="0"/>
                <a:cs typeface="Gill Sans" charset="0"/>
                <a:sym typeface="Gill Sans" charset="0"/>
              </a:defRPr>
            </a:lvl4pPr>
            <a:lvl5pPr defTabSz="457200">
              <a:defRPr sz="5600">
                <a:solidFill>
                  <a:srgbClr val="000000"/>
                </a:solidFill>
                <a:latin typeface="Gill Sans" charset="0"/>
                <a:ea typeface="Gill Sans" charset="0"/>
                <a:cs typeface="Gill Sans" charset="0"/>
                <a:sym typeface="Gill Sans" charset="0"/>
              </a:defRPr>
            </a:lvl5pPr>
            <a:lvl6pPr marL="18288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endParaRPr lang="en-US" sz="1500">
              <a:solidFill>
                <a:srgbClr val="FFFFFF"/>
              </a:solidFill>
              <a:effectLst>
                <a:outerShdw blurRad="38100" dist="38100" dir="2700000" algn="tl">
                  <a:srgbClr val="C0C0C0"/>
                </a:outerShdw>
              </a:effectLst>
            </a:endParaRPr>
          </a:p>
        </p:txBody>
      </p:sp>
      <p:sp>
        <p:nvSpPr>
          <p:cNvPr id="8" name="AutoShape 33"/>
          <p:cNvSpPr>
            <a:spLocks/>
          </p:cNvSpPr>
          <p:nvPr/>
        </p:nvSpPr>
        <p:spPr bwMode="auto">
          <a:xfrm>
            <a:off x="7774754" y="3352198"/>
            <a:ext cx="581529" cy="8946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49" y="11131"/>
                </a:moveTo>
                <a:cubicBezTo>
                  <a:pt x="17574" y="13268"/>
                  <a:pt x="16776" y="15264"/>
                  <a:pt x="15383" y="16785"/>
                </a:cubicBezTo>
                <a:cubicBezTo>
                  <a:pt x="13918" y="18383"/>
                  <a:pt x="11970" y="19265"/>
                  <a:pt x="9898" y="19265"/>
                </a:cubicBezTo>
                <a:cubicBezTo>
                  <a:pt x="7825" y="19265"/>
                  <a:pt x="5877" y="18383"/>
                  <a:pt x="4412" y="16785"/>
                </a:cubicBezTo>
                <a:cubicBezTo>
                  <a:pt x="2947" y="15187"/>
                  <a:pt x="2139" y="13060"/>
                  <a:pt x="2139" y="10800"/>
                </a:cubicBezTo>
                <a:cubicBezTo>
                  <a:pt x="2139" y="8539"/>
                  <a:pt x="2947" y="6413"/>
                  <a:pt x="4412" y="4814"/>
                </a:cubicBezTo>
                <a:cubicBezTo>
                  <a:pt x="5877" y="3216"/>
                  <a:pt x="7825" y="2335"/>
                  <a:pt x="9898" y="2335"/>
                </a:cubicBezTo>
                <a:cubicBezTo>
                  <a:pt x="11572" y="2335"/>
                  <a:pt x="13165" y="2910"/>
                  <a:pt x="14488" y="3974"/>
                </a:cubicBezTo>
                <a:lnTo>
                  <a:pt x="16015" y="2309"/>
                </a:lnTo>
                <a:cubicBezTo>
                  <a:pt x="14331" y="863"/>
                  <a:pt x="12206" y="0"/>
                  <a:pt x="9898" y="0"/>
                </a:cubicBezTo>
                <a:cubicBezTo>
                  <a:pt x="4431" y="0"/>
                  <a:pt x="0" y="4836"/>
                  <a:pt x="0" y="10800"/>
                </a:cubicBezTo>
                <a:cubicBezTo>
                  <a:pt x="0" y="16765"/>
                  <a:pt x="4431" y="21599"/>
                  <a:pt x="9898" y="21599"/>
                </a:cubicBezTo>
                <a:cubicBezTo>
                  <a:pt x="15364" y="21599"/>
                  <a:pt x="19795" y="16765"/>
                  <a:pt x="19795" y="10800"/>
                </a:cubicBezTo>
                <a:cubicBezTo>
                  <a:pt x="19795" y="10168"/>
                  <a:pt x="19746" y="9550"/>
                  <a:pt x="19650" y="8948"/>
                </a:cubicBezTo>
                <a:cubicBezTo>
                  <a:pt x="19650" y="8948"/>
                  <a:pt x="17649" y="11131"/>
                  <a:pt x="17649" y="11131"/>
                </a:cubicBezTo>
                <a:close/>
                <a:moveTo>
                  <a:pt x="21600" y="4344"/>
                </a:moveTo>
                <a:lnTo>
                  <a:pt x="10561" y="16389"/>
                </a:lnTo>
                <a:lnTo>
                  <a:pt x="4479" y="9750"/>
                </a:lnTo>
                <a:lnTo>
                  <a:pt x="7069" y="6925"/>
                </a:lnTo>
                <a:lnTo>
                  <a:pt x="10561" y="10736"/>
                </a:lnTo>
                <a:lnTo>
                  <a:pt x="19008" y="1519"/>
                </a:lnTo>
                <a:cubicBezTo>
                  <a:pt x="19008" y="1519"/>
                  <a:pt x="21600" y="4344"/>
                  <a:pt x="21600" y="4344"/>
                </a:cubicBezTo>
                <a:close/>
              </a:path>
            </a:pathLst>
          </a:custGeom>
          <a:solidFill>
            <a:srgbClr val="115C55"/>
          </a:solidFill>
          <a:ln>
            <a:noFill/>
          </a:ln>
          <a:effectLst/>
          <a:extLst/>
        </p:spPr>
        <p:txBody>
          <a:bodyPr lIns="19048" tIns="19048" rIns="19048" bIns="19048" anchor="ctr"/>
          <a:lstStyle>
            <a:lvl1pPr defTabSz="457200">
              <a:defRPr sz="5600">
                <a:solidFill>
                  <a:srgbClr val="000000"/>
                </a:solidFill>
                <a:latin typeface="Gill Sans" charset="0"/>
                <a:ea typeface="Gill Sans" charset="0"/>
                <a:cs typeface="Gill Sans" charset="0"/>
                <a:sym typeface="Gill Sans" charset="0"/>
              </a:defRPr>
            </a:lvl1pPr>
            <a:lvl2pPr defTabSz="457200">
              <a:defRPr sz="5600">
                <a:solidFill>
                  <a:srgbClr val="000000"/>
                </a:solidFill>
                <a:latin typeface="Gill Sans" charset="0"/>
                <a:ea typeface="Gill Sans" charset="0"/>
                <a:cs typeface="Gill Sans" charset="0"/>
                <a:sym typeface="Gill Sans" charset="0"/>
              </a:defRPr>
            </a:lvl2pPr>
            <a:lvl3pPr defTabSz="457200">
              <a:defRPr sz="5600">
                <a:solidFill>
                  <a:srgbClr val="000000"/>
                </a:solidFill>
                <a:latin typeface="Gill Sans" charset="0"/>
                <a:ea typeface="Gill Sans" charset="0"/>
                <a:cs typeface="Gill Sans" charset="0"/>
                <a:sym typeface="Gill Sans" charset="0"/>
              </a:defRPr>
            </a:lvl3pPr>
            <a:lvl4pPr defTabSz="457200">
              <a:defRPr sz="5600">
                <a:solidFill>
                  <a:srgbClr val="000000"/>
                </a:solidFill>
                <a:latin typeface="Gill Sans" charset="0"/>
                <a:ea typeface="Gill Sans" charset="0"/>
                <a:cs typeface="Gill Sans" charset="0"/>
                <a:sym typeface="Gill Sans" charset="0"/>
              </a:defRPr>
            </a:lvl4pPr>
            <a:lvl5pPr defTabSz="457200">
              <a:defRPr sz="5600">
                <a:solidFill>
                  <a:srgbClr val="000000"/>
                </a:solidFill>
                <a:latin typeface="Gill Sans" charset="0"/>
                <a:ea typeface="Gill Sans" charset="0"/>
                <a:cs typeface="Gill Sans" charset="0"/>
                <a:sym typeface="Gill Sans" charset="0"/>
              </a:defRPr>
            </a:lvl5pPr>
            <a:lvl6pPr marL="18288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6pPr>
            <a:lvl7pPr marL="22860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7pPr>
            <a:lvl8pPr marL="27432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8pPr>
            <a:lvl9pPr marL="3200400" algn="ctr" defTabSz="457200" fontAlgn="base" hangingPunct="0">
              <a:spcBef>
                <a:spcPct val="0"/>
              </a:spcBef>
              <a:spcAft>
                <a:spcPct val="0"/>
              </a:spcAft>
              <a:defRPr sz="5600">
                <a:solidFill>
                  <a:srgbClr val="000000"/>
                </a:solidFill>
                <a:latin typeface="Gill Sans" charset="0"/>
                <a:ea typeface="Gill Sans" charset="0"/>
                <a:cs typeface="Gill Sans" charset="0"/>
                <a:sym typeface="Gill Sans" charset="0"/>
              </a:defRPr>
            </a:lvl9pPr>
          </a:lstStyle>
          <a:p>
            <a:endParaRPr lang="en-US" sz="1500">
              <a:solidFill>
                <a:srgbClr val="FFFFFF"/>
              </a:solidFill>
              <a:effectLst>
                <a:outerShdw blurRad="38100" dist="38100" dir="2700000" algn="tl">
                  <a:srgbClr val="C0C0C0"/>
                </a:outerShdw>
              </a:effectLst>
            </a:endParaRPr>
          </a:p>
        </p:txBody>
      </p:sp>
      <p:sp>
        <p:nvSpPr>
          <p:cNvPr id="12" name="Title 2"/>
          <p:cNvSpPr txBox="1">
            <a:spLocks/>
          </p:cNvSpPr>
          <p:nvPr/>
        </p:nvSpPr>
        <p:spPr>
          <a:xfrm>
            <a:off x="2941982" y="271973"/>
            <a:ext cx="4952041" cy="738188"/>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rgbClr val="FF0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altLang="en-US" b="1" dirty="0">
                <a:solidFill>
                  <a:srgbClr val="D82E39"/>
                </a:solidFill>
                <a:latin typeface="Trebuchet MS" pitchFamily="34" charset="0"/>
                <a:ea typeface="Ebrima" pitchFamily="2" charset="0"/>
                <a:cs typeface="Ebrima" pitchFamily="2" charset="0"/>
              </a:rPr>
              <a:t>WE THINK MEDIA 360</a:t>
            </a:r>
          </a:p>
        </p:txBody>
      </p:sp>
      <p:sp>
        <p:nvSpPr>
          <p:cNvPr id="13" name="Shape 127"/>
          <p:cNvSpPr/>
          <p:nvPr/>
        </p:nvSpPr>
        <p:spPr>
          <a:xfrm>
            <a:off x="1524130" y="1244485"/>
            <a:ext cx="9575991" cy="1616212"/>
          </a:xfrm>
          <a:prstGeom prst="rect">
            <a:avLst/>
          </a:prstGeom>
          <a:ln w="12700">
            <a:solidFill>
              <a:schemeClr val="accent6">
                <a:lumMod val="75000"/>
              </a:schemeClr>
            </a:solidFill>
            <a:miter lim="400000"/>
          </a:ln>
          <a:extLst>
            <a:ext uri="{C572A759-6A51-4108-AA02-DFA0A04FC94B}">
              <ma14:wrappingTextBoxFlag xmlns="" xmlns:ma14="http://schemas.microsoft.com/office/mac/drawingml/2011/main" val="1"/>
            </a:ext>
          </a:extLst>
        </p:spPr>
        <p:txBody>
          <a:bodyPr lIns="0" tIns="0" rIns="0" bIns="0" anchor="ctr"/>
          <a:lstStyle/>
          <a:p>
            <a:pPr marL="182880" algn="just">
              <a:lnSpc>
                <a:spcPts val="2000"/>
              </a:lnSpc>
              <a:spcAft>
                <a:spcPts val="600"/>
              </a:spcAft>
              <a:buClr>
                <a:srgbClr val="FFFFFF"/>
              </a:buClr>
              <a:buFont typeface="Arial"/>
              <a:defRPr sz="1800">
                <a:solidFill>
                  <a:srgbClr val="000000"/>
                </a:solidFill>
                <a:uFillTx/>
              </a:defRPr>
            </a:pPr>
            <a:r>
              <a:rPr lang="fr-FR" sz="1600" dirty="0">
                <a:solidFill>
                  <a:schemeClr val="tx1">
                    <a:lumMod val="95000"/>
                  </a:schemeClr>
                </a:solidFill>
                <a:uFill>
                  <a:solidFill>
                    <a:srgbClr val="FFFFFF"/>
                  </a:solidFill>
                </a:uFill>
                <a:latin typeface="Trebuchet MS" panose="020B0703020202090204" pitchFamily="34" charset="0"/>
                <a:ea typeface="Ebrima" panose="02000000000000000000" pitchFamily="2" charset="0"/>
                <a:cs typeface="Ebrima" panose="02000000000000000000" pitchFamily="2" charset="0"/>
                <a:sym typeface="Helvetica Neue UltraLight"/>
              </a:rPr>
              <a:t>Allouer les investissements médias de nos clients pour développer des idées de campagne globales sur plusieurs points de contact pertinents en apportant une valeur ajoutée à nos clients via la gestion des données, l'analyse des données, y compris le profil de l'audience, la connaissance du consommateur et l'optimisation budgétaire, dans le but d'améliorer la compréhension de la marque</a:t>
            </a:r>
            <a:r>
              <a:rPr lang="en-US" sz="1600" dirty="0">
                <a:solidFill>
                  <a:schemeClr val="tx1">
                    <a:lumMod val="95000"/>
                  </a:schemeClr>
                </a:solidFill>
                <a:uFill>
                  <a:solidFill>
                    <a:srgbClr val="FFFFFF"/>
                  </a:solidFill>
                </a:uFill>
                <a:latin typeface="Trebuchet MS" panose="020B0703020202090204" pitchFamily="34" charset="0"/>
                <a:ea typeface="Ebrima" panose="02000000000000000000" pitchFamily="2" charset="0"/>
                <a:cs typeface="Ebrima" panose="02000000000000000000" pitchFamily="2" charset="0"/>
                <a:sym typeface="Helvetica Neue UltraLight"/>
              </a:rPr>
              <a:t>.</a:t>
            </a:r>
          </a:p>
        </p:txBody>
      </p:sp>
      <p:pic>
        <p:nvPicPr>
          <p:cNvPr id="4098" name="Picture 2" descr="C:\Pictures\PLUS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39266" y="311729"/>
            <a:ext cx="1047750" cy="53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294819"/>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romo_BicFoot REVU">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10043</TotalTime>
  <Words>2404</Words>
  <Application>Microsoft Macintosh PowerPoint</Application>
  <PresentationFormat>Grand écran</PresentationFormat>
  <Paragraphs>297</Paragraphs>
  <Slides>56</Slides>
  <Notes>2</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56</vt:i4>
      </vt:variant>
    </vt:vector>
  </HeadingPairs>
  <TitlesOfParts>
    <vt:vector size="71" baseType="lpstr">
      <vt:lpstr>Arial</vt:lpstr>
      <vt:lpstr>Calibri</vt:lpstr>
      <vt:lpstr>Cooper Black</vt:lpstr>
      <vt:lpstr>Corbel</vt:lpstr>
      <vt:lpstr>Courier New</vt:lpstr>
      <vt:lpstr>Ebrima</vt:lpstr>
      <vt:lpstr>Gill Sans</vt:lpstr>
      <vt:lpstr>Helvetica Neue UltraLight</vt:lpstr>
      <vt:lpstr>Miriam Fixed</vt:lpstr>
      <vt:lpstr>Times New Roman</vt:lpstr>
      <vt:lpstr>Trebuchet MS</vt:lpstr>
      <vt:lpstr>Vodafone Rg</vt:lpstr>
      <vt:lpstr>Wingdings</vt:lpstr>
      <vt:lpstr>Thème Office</vt:lpstr>
      <vt:lpstr>Promo_BicFoot REVU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Nos plans Media sont basés sur les études media les plus récentes disponibles</vt:lpstr>
      <vt:lpstr>Présentation PowerPoint</vt:lpstr>
      <vt:lpstr>Présentation PowerPoint</vt:lpstr>
      <vt:lpstr>Présentation PowerPoint</vt:lpstr>
      <vt:lpstr>Présentation PowerPoint</vt:lpstr>
      <vt:lpstr>Présentation PowerPoint</vt:lpstr>
      <vt:lpstr>Monitoring TV &amp; Radio</vt:lpstr>
      <vt:lpstr>OOH Monitoring</vt:lpstr>
      <vt:lpstr>Monitoring Digital</vt:lpstr>
      <vt:lpstr>REPORTING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CREAS A TRAVERS  NOTRE RESEAU</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Ocean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Administrateur JC</dc:creator>
  <cp:lastModifiedBy>Utilisateur Microsoft Office</cp:lastModifiedBy>
  <cp:revision>673</cp:revision>
  <cp:lastPrinted>2021-05-17T20:26:43Z</cp:lastPrinted>
  <dcterms:created xsi:type="dcterms:W3CDTF">2013-07-26T07:12:01Z</dcterms:created>
  <dcterms:modified xsi:type="dcterms:W3CDTF">2021-05-17T20:27:11Z</dcterms:modified>
</cp:coreProperties>
</file>